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32"/>
  </p:notesMasterIdLst>
  <p:handoutMasterIdLst>
    <p:handoutMasterId r:id="rId33"/>
  </p:handoutMasterIdLst>
  <p:sldIdLst>
    <p:sldId id="256" r:id="rId4"/>
    <p:sldId id="276" r:id="rId5"/>
    <p:sldId id="277" r:id="rId6"/>
    <p:sldId id="278" r:id="rId7"/>
    <p:sldId id="290" r:id="rId8"/>
    <p:sldId id="291" r:id="rId9"/>
    <p:sldId id="292" r:id="rId10"/>
    <p:sldId id="293" r:id="rId11"/>
    <p:sldId id="294" r:id="rId12"/>
    <p:sldId id="296" r:id="rId13"/>
    <p:sldId id="295" r:id="rId14"/>
    <p:sldId id="298" r:id="rId15"/>
    <p:sldId id="299" r:id="rId16"/>
    <p:sldId id="297" r:id="rId17"/>
    <p:sldId id="279" r:id="rId18"/>
    <p:sldId id="280" r:id="rId19"/>
    <p:sldId id="281" r:id="rId20"/>
    <p:sldId id="282" r:id="rId21"/>
    <p:sldId id="283" r:id="rId22"/>
    <p:sldId id="285" r:id="rId23"/>
    <p:sldId id="284" r:id="rId24"/>
    <p:sldId id="287" r:id="rId25"/>
    <p:sldId id="286" r:id="rId26"/>
    <p:sldId id="288" r:id="rId27"/>
    <p:sldId id="257" r:id="rId28"/>
    <p:sldId id="275" r:id="rId29"/>
    <p:sldId id="272" r:id="rId30"/>
    <p:sldId id="274" r:id="rId3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48"/>
    <a:srgbClr val="6AB6C8"/>
    <a:srgbClr val="E54070"/>
    <a:srgbClr val="E2AB42"/>
    <a:srgbClr val="E7EA73"/>
    <a:srgbClr val="92C9D7"/>
    <a:srgbClr val="F17391"/>
    <a:srgbClr val="E600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626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4137995-B730-4E03-A634-081A54F2052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97831147-9272-4F68-BB63-F8D4D44B934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8C682-3C12-41C1-A47D-C193FAEAFB0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31147-9272-4F68-BB63-F8D4D44B934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31147-9272-4F68-BB63-F8D4D44B934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Process</a:t>
            </a:r>
            <a:r>
              <a:rPr lang="es-ES" dirty="0" smtClean="0"/>
              <a:t> </a:t>
            </a:r>
            <a:r>
              <a:rPr lang="es-ES" dirty="0" err="1" smtClean="0"/>
              <a:t>conditions</a:t>
            </a:r>
            <a:r>
              <a:rPr lang="es-ES" dirty="0" smtClean="0"/>
              <a:t> in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verification</a:t>
            </a:r>
            <a:r>
              <a:rPr lang="es-ES" baseline="0" dirty="0" smtClean="0"/>
              <a:t> trial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31147-9272-4F68-BB63-F8D4D44B934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31147-9272-4F68-BB63-F8D4D44B9341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F1651-E9F9-4DD6-B7F8-7C366F3AB5F2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5FF29-2B9B-4651-9631-31E314278867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C641E-E3D4-42F0-950D-8C7AA17B9F8C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0"/>
            <a:ext cx="87122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11" descr="UEF_eng_pysty_1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4857750"/>
            <a:ext cx="18256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2133600"/>
            <a:ext cx="7705725" cy="1547813"/>
          </a:xfrm>
        </p:spPr>
        <p:txBody>
          <a:bodyPr/>
          <a:lstStyle>
            <a:lvl1pPr>
              <a:lnSpc>
                <a:spcPts val="4200"/>
              </a:lnSpc>
              <a:defRPr sz="33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836613"/>
            <a:ext cx="7705725" cy="647700"/>
          </a:xfrm>
        </p:spPr>
        <p:txBody>
          <a:bodyPr rIns="91440"/>
          <a:lstStyle>
            <a:lvl1pPr marL="0" indent="0">
              <a:buFontTx/>
              <a:buNone/>
              <a:defRPr sz="1400"/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2E4EB-7A63-4E81-9CA5-B3C1FBECCFD6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27FB3-4ADE-43A9-A9D8-F968A0579DA4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15125" y="657225"/>
            <a:ext cx="1997075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19138" y="657225"/>
            <a:ext cx="5843587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DF64C-9DC1-4869-9BF5-A4983620C364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8DF39-80FE-4CB2-981D-C0EE631CDBF2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9138" y="657225"/>
            <a:ext cx="7993062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9E97B-08BE-4A0D-BABA-D245B94EBEF9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E13E6-05ED-4C95-A96B-84291411B7D9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er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800"/>
            <a:ext cx="87122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11" descr="UEF_eng_pysty_1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25" y="4214813"/>
            <a:ext cx="18256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11300" y="1773238"/>
            <a:ext cx="6913563" cy="1908175"/>
          </a:xfrm>
        </p:spPr>
        <p:txBody>
          <a:bodyPr/>
          <a:lstStyle>
            <a:lvl1pPr>
              <a:lnSpc>
                <a:spcPts val="4200"/>
              </a:lnSpc>
              <a:defRPr sz="3400" b="0" i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911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25"/>
            <a:ext cx="3563938" cy="504825"/>
          </a:xfrm>
        </p:spPr>
        <p:txBody>
          <a:bodyPr rIns="91440" anchor="b"/>
          <a:lstStyle>
            <a:lvl1pPr marL="0" indent="0" algn="r">
              <a:buFontTx/>
              <a:buNone/>
              <a:defRPr i="1"/>
            </a:lvl1pPr>
          </a:lstStyle>
          <a:p>
            <a:r>
              <a:rPr lang="fi-FI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33FDE-2B34-4FE6-A709-92486B3C5604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46213-BAD3-48BF-8BA3-7FF166F38894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FABF7-5EC7-4356-971D-8EBAD9D31D2D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FFF6F-F529-4C29-BEE9-8603C88B9AEA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FE4A5-C84F-436C-8266-BCD343671676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9944B-F55F-4279-8867-4C9FE4F79F91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551F7-0FFD-415C-82BF-1AC87E59CD15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DB76E-4409-4063-B3E7-32CD1BACFB14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08D6C-C8CF-4F25-8AF8-C7A513E0C69B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3FDB-2AAA-4FBE-BCB3-17523794118D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5252D-3F84-4B6E-BCB2-FDCB2D58805D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CF5A7-3365-4692-9F56-44EA326EF9A7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5412C-1AE1-46A3-992E-D6D96BB38EFF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F679A-D8F5-4D37-86F7-DA47592AEDFC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51772-B33C-42C6-B5AE-376F6A9B6737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95B1-AA1B-47C2-8183-B0D6969977CA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7140E-D18E-42BF-A202-5DCA551BB9A8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ED8EC-DC33-4D68-B479-516FF7EA473A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F8A97-A0DE-43DB-9F7F-C4A51F9A2375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05B7-E402-4096-9A5B-B55A72793382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15125" y="657225"/>
            <a:ext cx="1997075" cy="536416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19138" y="657225"/>
            <a:ext cx="5843587" cy="536416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9F61D-C283-4D8C-AC73-6F7353CA2D86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DE742-9DE4-4F92-A64E-F8DE25031409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Kuva 11" descr="UEF_eng_vaaka_1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6170613"/>
            <a:ext cx="15700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32363" y="2816225"/>
            <a:ext cx="3779837" cy="865188"/>
          </a:xfrm>
          <a:solidFill>
            <a:schemeClr val="bg1"/>
          </a:solidFill>
        </p:spPr>
        <p:txBody>
          <a:bodyPr lIns="270000" tIns="108000" rIns="270000" bIns="108000"/>
          <a:lstStyle>
            <a:lvl1pPr>
              <a:lnSpc>
                <a:spcPts val="2000"/>
              </a:lnSpc>
              <a:defRPr sz="1800" i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15888"/>
            <a:ext cx="8280400" cy="217487"/>
          </a:xfrm>
        </p:spPr>
        <p:txBody>
          <a:bodyPr rIns="91440"/>
          <a:lstStyle>
            <a:lvl1pPr marL="0" indent="0">
              <a:buFontTx/>
              <a:buNone/>
              <a:defRPr sz="900" i="1"/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D21D7-36DE-41A5-88B3-331EA4875649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D0963-6BCD-4BAA-A724-422044A103C0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30BA4-5AA0-4810-A582-95D9F149773B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2DD5-7F6F-430C-BB41-19F888E6D48A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B4EF9-8CA1-4015-BCD9-73BF64242C47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E1D73-CCD9-4938-BACD-EB5B89A97C52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BCDD2-6DA1-47F6-9529-906BA69EF04F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230C3-DD1B-4F9E-826D-94EA3E7A92F8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572DB-C5D5-4735-A8EA-30E22235596E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F3EE0-D83C-455B-AE52-834C25C4F471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3BB29-5904-4B3A-A960-4221BFB654ED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AAA64-471E-4D19-97C4-8FA3AD41CA9D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DE8F8-32DA-4244-BD8C-A7B1EA73B413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5ACD3-673F-4A95-83A8-4B1E0034B7E7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16F0B-0A08-454E-9D39-16E1D0B73A4F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7A587-BAA4-4F85-8C4B-AB9D1EE79CD3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3C22B-3919-48E7-809D-D8071DF8F42F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3C48E-06C1-479E-B7EE-24EDA22BCEE6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3D6CC-BFE7-4EDE-8232-E8475B57B6B5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EE8E9-84A6-4433-990B-D8FC063FE62A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77456-DC74-473E-8D38-77407C6A7CDB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8CB98-E23A-4774-9208-32E627EC7199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15125" y="657225"/>
            <a:ext cx="1997075" cy="536416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19138" y="657225"/>
            <a:ext cx="5843587" cy="536416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FC2FD-F0B9-4C9B-9B1D-23BB1533C881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BC70-CDE1-4CFF-81F2-72383B516C64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659DE-8E6E-4B09-9FCC-9AD06DE7DAB1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942E7-4ADE-4D3C-9309-2D5AB7533DB6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C3E5B-E824-43B1-BC9B-70B9E36C1F25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47EA5-79B8-4054-A363-2D165CC29E22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5B97A-6805-48FE-A145-B167865C4768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525B5-0E33-41DB-92C1-31AA6770F9AE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BE2FF-3FDB-46B1-A51A-7DA671B1D8E5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CFD0-1B7D-4970-8C87-77A0F08716E4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33D1A-4F58-46ED-AD31-024D4A87F9EC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B6DF9-B953-454B-9B62-8D8FEED9B56A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0AE5-576A-4FBF-9ABD-40B6208610FC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1C5E-8EB3-4C27-90B5-B869F8D21ADB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57225"/>
            <a:ext cx="7993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9930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381750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61B9B754-5D75-4C8C-8628-215C896A43C8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381750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381750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latin typeface="Arial" charset="0"/>
              </a:defRPr>
            </a:lvl1pPr>
          </a:lstStyle>
          <a:p>
            <a:pPr>
              <a:defRPr/>
            </a:pPr>
            <a:fld id="{0798DA7F-379E-484F-833C-AF988AD8C0AC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3" name="Kuva 9" descr="UEF_eng_vaaka_1_black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9575" y="6170613"/>
            <a:ext cx="15700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hf hdr="0"/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1" fontAlgn="base" hangingPunct="1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1" fontAlgn="base" hangingPunct="1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2pPr>
      <a:lvl3pPr marL="984250" indent="-177800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3pPr>
      <a:lvl4pPr marL="1338263" indent="-174625" algn="l" rtl="0" eaLnBrk="1" fontAlgn="base" hangingPunct="1">
        <a:spcBef>
          <a:spcPct val="0"/>
        </a:spcBef>
        <a:spcAft>
          <a:spcPct val="30000"/>
        </a:spcAft>
        <a:buChar char="–"/>
        <a:defRPr sz="1400">
          <a:solidFill>
            <a:schemeClr val="tx1"/>
          </a:solidFill>
          <a:latin typeface="+mn-lt"/>
        </a:defRPr>
      </a:lvl4pPr>
      <a:lvl5pPr marL="17065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5pPr>
      <a:lvl6pPr marL="21637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57225"/>
            <a:ext cx="7993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9930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381750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04922077-0DEA-494A-9B83-E979FA7A5FB2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381750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381750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latin typeface="Arial" charset="0"/>
              </a:defRPr>
            </a:lvl1pPr>
          </a:lstStyle>
          <a:p>
            <a:pPr>
              <a:defRPr/>
            </a:pPr>
            <a:fld id="{53683BA2-6D84-49F8-ACFE-C0F0500328BD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7" name="Kuva 9" descr="UEF_eng_vaaka_1_black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9575" y="6170613"/>
            <a:ext cx="15700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3pPr>
      <a:lvl4pPr marL="1341438" indent="-177800" algn="l" rtl="0" eaLnBrk="0" fontAlgn="base" hangingPunct="0">
        <a:spcBef>
          <a:spcPct val="0"/>
        </a:spcBef>
        <a:spcAft>
          <a:spcPct val="30000"/>
        </a:spcAft>
        <a:buChar char="–"/>
        <a:defRPr sz="1400">
          <a:solidFill>
            <a:schemeClr val="tx1"/>
          </a:solidFill>
          <a:latin typeface="+mn-lt"/>
        </a:defRPr>
      </a:lvl4pPr>
      <a:lvl5pPr marL="1706563" indent="-182563" algn="l" rtl="0" eaLnBrk="0" fontAlgn="base" hangingPunct="0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5pPr>
      <a:lvl6pPr marL="21637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57225"/>
            <a:ext cx="7993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9930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381750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7F1370CF-3EF3-4745-8495-27676819A84A}" type="datetime1">
              <a:rPr lang="fi-FI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381750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381750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latin typeface="Arial" charset="0"/>
              </a:defRPr>
            </a:lvl1pPr>
          </a:lstStyle>
          <a:p>
            <a:pPr>
              <a:defRPr/>
            </a:pPr>
            <a:fld id="{742641BD-2E3D-4AF4-9026-CD6FA42F53E8}" type="slidenum">
              <a:rPr lang="fi-FI"/>
              <a:pPr>
                <a:defRPr/>
              </a:pPr>
              <a:t>‹Nº›</a:t>
            </a:fld>
            <a:endParaRPr lang="fi-FI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081" name="Kuva 9" descr="UEF_eng_vaaka_1_black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9575" y="6170613"/>
            <a:ext cx="15700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3pPr>
      <a:lvl4pPr marL="1341438" indent="-177800" algn="l" rtl="0" eaLnBrk="0" fontAlgn="base" hangingPunct="0">
        <a:spcBef>
          <a:spcPct val="0"/>
        </a:spcBef>
        <a:spcAft>
          <a:spcPct val="30000"/>
        </a:spcAft>
        <a:buChar char="–"/>
        <a:defRPr sz="1400">
          <a:solidFill>
            <a:schemeClr val="tx1"/>
          </a:solidFill>
          <a:latin typeface="+mn-lt"/>
        </a:defRPr>
      </a:lvl4pPr>
      <a:lvl5pPr marL="1706563" indent="-185738" algn="l" rtl="0" eaLnBrk="0" fontAlgn="base" hangingPunct="0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5pPr>
      <a:lvl6pPr marL="21637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pitchFamily="34" charset="0"/>
                <a:cs typeface="Arial" pitchFamily="34" charset="0"/>
              </a:rPr>
              <a:t>METHOD AND APPARATUS FOR MECHANICAL DEFIBRATION OF WOOD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Aitor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Barbero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Lopez</a:t>
            </a:r>
          </a:p>
          <a:p>
            <a:pPr eaLnBrk="1" hangingPunct="1"/>
            <a:r>
              <a:rPr lang="en-GB" sz="1600" dirty="0" smtClean="0">
                <a:latin typeface="Arial" pitchFamily="34" charset="0"/>
                <a:cs typeface="Arial" pitchFamily="34" charset="0"/>
              </a:rPr>
              <a:t>Wood Material Science MDP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27584" y="3789040"/>
            <a:ext cx="3600399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3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8252780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933056"/>
            <a:ext cx="3352800" cy="2231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Simulation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3852862" cy="4176713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Water and fibre suspension not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modeled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Suspension decreases effective amplitude.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Effective amplitude: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0’18 mm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Wavelength: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17 mm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sp>
        <p:nvSpPr>
          <p:cNvPr id="8" name="7 CuadroTexto"/>
          <p:cNvSpPr txBox="1"/>
          <p:nvPr/>
        </p:nvSpPr>
        <p:spPr>
          <a:xfrm>
            <a:off x="4427984" y="4005064"/>
            <a:ext cx="3851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dirty="0" smtClean="0">
                <a:latin typeface="Arial" pitchFamily="34" charset="0"/>
                <a:cs typeface="Arial" pitchFamily="34" charset="0"/>
              </a:rPr>
              <a:t>Displacement from static equilibrium inside the wood in the  cyclic steady state.  The x- dimension is perpendicular to the grinding zone so  that the  single wave line in the front represents the effective amplitude. 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 descr="Sin títu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764704"/>
            <a:ext cx="4471698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Experiment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496944" cy="4176713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Many grinding surfaces analyzed.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Initial stage: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Grinding surfaces manufactured by coating abrasive microstructures on metallic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wheels.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 Testing of different wavelengths and surface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roughnesses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during developing of design method.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Metallic grinding wheel with previous profile (previous slide) very good results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Try to verify the benefits of the base form on a normal 60-mesh ceramic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pulpstone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s-ES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7" name="6 Marcador de contenido" descr="Captura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99792" y="4437112"/>
            <a:ext cx="5794189" cy="160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611560" y="5085184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conditions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1600" dirty="0" err="1" smtClean="0">
                <a:latin typeface="Arial" pitchFamily="34" charset="0"/>
                <a:cs typeface="Arial" pitchFamily="34" charset="0"/>
              </a:rPr>
              <a:t>verification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trial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93062" cy="1008063"/>
          </a:xfrm>
        </p:spPr>
        <p:txBody>
          <a:bodyPr/>
          <a:lstStyle/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Results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755576" y="1556792"/>
            <a:ext cx="7993062" cy="4176713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At 120 ºC energy save in the sine wave pattern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 descr="Captura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988840"/>
            <a:ext cx="4315428" cy="40296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aptura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340768"/>
            <a:ext cx="4638675" cy="417195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9138" y="1052736"/>
            <a:ext cx="7993062" cy="4968653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No energy save at 95ºC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Designed for high temperatures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9138" y="1844824"/>
            <a:ext cx="7993062" cy="4176565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Fatigue action in fibres more efficient than reference pulps.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Fibres loosened from the wood with same or less fibre cutting than reference pulps.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Higher fibre length than reference pulps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Better development of fibre bonding properties. Tensile strengths 10-30% higher than in reference pulps. 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Similar optical properties to the reference pulps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93062" cy="1008063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Results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138" y="657225"/>
            <a:ext cx="7993062" cy="1331615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INVENTION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err="1" smtClean="0">
                <a:latin typeface="Arial" pitchFamily="34" charset="0"/>
                <a:cs typeface="Arial" pitchFamily="34" charset="0"/>
              </a:rPr>
              <a:t>Aparatus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for mechanical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of wood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276872"/>
            <a:ext cx="7993062" cy="3888532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Author: Thomas BJÖRKQVIST,  5 December 1996</a:t>
            </a:r>
          </a:p>
          <a:p>
            <a:pPr marL="182563" lvl="1" indent="-182563">
              <a:buFontTx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idea of the present invention is to produce pulp for paper making with a highly controllable process and with a relatively low energy consumption.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Based on the use of a regular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surface instead of a randomly distributed grinding surface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Randomly distribution: work cycles whose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lenght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form very even distribution.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Generates regular pressure pulses depending on peripheral speed employed.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9138" y="2060847"/>
            <a:ext cx="7993062" cy="3960541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Regular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surface is provided with a smaller-scale roughened texture.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Due to it fibres separated from one each other mechanically.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Conditions are chosen depending on the desired production, related to relaxation time of wood.</a:t>
            </a:r>
          </a:p>
          <a:p>
            <a:pPr marL="182563" lvl="3" indent="-182563">
              <a:buFontTx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Relaxation time can be measured experimentally</a:t>
            </a:r>
          </a:p>
          <a:p>
            <a:pPr marL="182563" lvl="3" indent="-182563">
              <a:buFontTx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Desired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surface can be manufactured in different ways</a:t>
            </a:r>
          </a:p>
          <a:p>
            <a:pPr marL="550863" lvl="4" indent="-182563">
              <a:buFontTx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Machining at first and then coating</a:t>
            </a:r>
          </a:p>
          <a:p>
            <a:pPr marL="550863" lvl="4" indent="-182563">
              <a:buFontTx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182563" lvl="3" indent="-182563">
              <a:buFontTx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Advantages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invention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9138" y="1700809"/>
            <a:ext cx="7993062" cy="432058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Efficiency of energy 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Higher that the industrial methods</a:t>
            </a:r>
          </a:p>
          <a:p>
            <a:pPr lvl="2"/>
            <a:r>
              <a:rPr lang="en-GB" sz="2000" dirty="0" smtClean="0">
                <a:latin typeface="Arial" pitchFamily="34" charset="0"/>
                <a:cs typeface="Arial" pitchFamily="34" charset="0"/>
              </a:rPr>
              <a:t>Randomly distribution</a:t>
            </a:r>
          </a:p>
          <a:p>
            <a:pPr lvl="3"/>
            <a:r>
              <a:rPr lang="en-GB" sz="2000" dirty="0" smtClean="0">
                <a:latin typeface="Arial" pitchFamily="34" charset="0"/>
                <a:cs typeface="Arial" pitchFamily="34" charset="0"/>
              </a:rPr>
              <a:t>work cycles whose length form very even distribution</a:t>
            </a:r>
          </a:p>
          <a:p>
            <a:pPr lvl="3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Viscoelastic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and non-homogeneous wood raw material in the prevailing conditions falls within a relatively narrow range</a:t>
            </a:r>
          </a:p>
          <a:p>
            <a:pPr lvl="3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So often the work cycle begins at a wrong phase due to them</a:t>
            </a:r>
          </a:p>
          <a:p>
            <a:pPr lvl="4">
              <a:buFont typeface="Wingdings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Big deformation and high energy production</a:t>
            </a:r>
          </a:p>
          <a:p>
            <a:pPr lvl="2">
              <a:buFont typeface="Wingdings" pitchFamily="2" charset="2"/>
              <a:buChar char="§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4"/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  <p:sp>
        <p:nvSpPr>
          <p:cNvPr id="8" name="7 Abrir llave"/>
          <p:cNvSpPr/>
          <p:nvPr/>
        </p:nvSpPr>
        <p:spPr>
          <a:xfrm>
            <a:off x="1763688" y="3068960"/>
            <a:ext cx="144016" cy="72008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1763688" y="4221088"/>
            <a:ext cx="36004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8" idx="1"/>
          </p:cNvCxnSpPr>
          <p:nvPr/>
        </p:nvCxnSpPr>
        <p:spPr>
          <a:xfrm>
            <a:off x="1763688" y="3429000"/>
            <a:ext cx="0" cy="7920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9138" y="908721"/>
            <a:ext cx="7993062" cy="5112668"/>
          </a:xfrm>
        </p:spPr>
        <p:txBody>
          <a:bodyPr/>
          <a:lstStyle/>
          <a:p>
            <a:pPr lvl="2">
              <a:buFont typeface="Wingdings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Relatively small part of mechanical energy becomes potential energy</a:t>
            </a:r>
          </a:p>
          <a:p>
            <a:pPr lvl="3">
              <a:buFont typeface="Wingdings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It represents internal tension of raw material, which breaks the matrix structure and upon relaxation, becomes heat energy </a:t>
            </a:r>
          </a:p>
          <a:p>
            <a:pPr lvl="3">
              <a:buFont typeface="Wingdings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Half of the work cycle caused by the invention corresponds to the average relaxation time of the wood raw material.</a:t>
            </a:r>
          </a:p>
          <a:p>
            <a:pPr lvl="4">
              <a:buFont typeface="Wingdings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Probably happens when the required change in the momentum is small</a:t>
            </a:r>
          </a:p>
          <a:p>
            <a:pPr lvl="5">
              <a:buFont typeface="Wingdings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 large part of the energy can be converted into potential energy stored as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tension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of the wood matrix</a:t>
            </a:r>
          </a:p>
          <a:p>
            <a:pPr lvl="4">
              <a:buFont typeface="Wingdings" pitchFamily="2" charset="2"/>
              <a:buChar char="§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 large part of it becomes heat energy</a:t>
            </a:r>
          </a:p>
          <a:p>
            <a:pPr lvl="2">
              <a:buFont typeface="Wingdings" pitchFamily="2" charset="2"/>
              <a:buChar char="§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9138" y="836712"/>
            <a:ext cx="7993062" cy="5184677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 easy words: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The invention utilizes as much of energy as possible for the breaking of  the wood raw material before it becomes heat energy.</a:t>
            </a:r>
          </a:p>
          <a:p>
            <a:pPr lvl="2"/>
            <a:r>
              <a:rPr lang="en-GB" sz="2000" dirty="0" smtClean="0">
                <a:latin typeface="Arial" pitchFamily="34" charset="0"/>
                <a:cs typeface="Arial" pitchFamily="34" charset="0"/>
              </a:rPr>
              <a:t>Energy efficiency in the mechanical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of wood</a:t>
            </a:r>
          </a:p>
          <a:p>
            <a:pPr lvl="1"/>
            <a:r>
              <a:rPr lang="en-GB" sz="2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surface’s properties cause:</a:t>
            </a:r>
          </a:p>
          <a:p>
            <a:pPr lvl="2"/>
            <a:r>
              <a:rPr lang="en-GB" sz="2000" dirty="0" smtClean="0">
                <a:latin typeface="Arial" pitchFamily="34" charset="0"/>
                <a:cs typeface="Arial" pitchFamily="34" charset="0"/>
              </a:rPr>
              <a:t>One of them causes the wood raw material to be kneaded. </a:t>
            </a:r>
          </a:p>
          <a:p>
            <a:pPr lvl="2"/>
            <a:r>
              <a:rPr lang="en-GB" sz="2000" dirty="0" smtClean="0">
                <a:latin typeface="Arial" pitchFamily="34" charset="0"/>
                <a:cs typeface="Arial" pitchFamily="34" charset="0"/>
              </a:rPr>
              <a:t>The other mainly causes the fibres get separated.</a:t>
            </a:r>
          </a:p>
          <a:p>
            <a:pPr lvl="1"/>
            <a:r>
              <a:rPr lang="en-GB" sz="2200" dirty="0" smtClean="0">
                <a:latin typeface="Arial" pitchFamily="34" charset="0"/>
                <a:cs typeface="Arial" pitchFamily="34" charset="0"/>
              </a:rPr>
              <a:t>The method allows those properties to be controlled separately. </a:t>
            </a:r>
          </a:p>
          <a:p>
            <a:pPr lvl="2"/>
            <a:r>
              <a:rPr lang="en-GB" sz="2000" dirty="0" smtClean="0">
                <a:latin typeface="Arial" pitchFamily="34" charset="0"/>
                <a:cs typeface="Arial" pitchFamily="34" charset="0"/>
              </a:rPr>
              <a:t>Avoids excessive use of energy</a:t>
            </a:r>
          </a:p>
          <a:p>
            <a:pPr lvl="2">
              <a:buNone/>
            </a:pPr>
            <a:r>
              <a:rPr lang="es-ES" dirty="0" smtClean="0"/>
              <a:t>			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Introduction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9138" y="1484783"/>
            <a:ext cx="7993062" cy="4536605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Several known methods for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of wood.</a:t>
            </a: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Grinding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and refining methods used in industrial production but the first closer to the present invention.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Kneading of wood raw material by pressure pulses and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the mechanical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separation of fibres.</a:t>
            </a:r>
          </a:p>
          <a:p>
            <a:pPr lvl="2"/>
            <a:r>
              <a:rPr lang="en-GB" sz="2000" dirty="0" smtClean="0">
                <a:latin typeface="Arial" pitchFamily="34" charset="0"/>
                <a:cs typeface="Arial" pitchFamily="34" charset="0"/>
              </a:rPr>
              <a:t>The idea of this process is preparing the material for producing pulp for paper making in the subsequent mechanical separation.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Two obligatory parts.</a:t>
            </a:r>
          </a:p>
          <a:p>
            <a:pPr marL="1149350" lvl="2" indent="-34290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Fluctuating pressure for breaking the matrix structure of wood.</a:t>
            </a:r>
          </a:p>
          <a:p>
            <a:pPr marL="1149350" lvl="2" indent="-34290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Deformation for softening the wood by the generation of heat energy.</a:t>
            </a:r>
          </a:p>
          <a:p>
            <a:pPr marL="792163" lvl="1" indent="-342900">
              <a:buFont typeface="+mj-lt"/>
              <a:buAutoNum type="arabicPeriod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76056" y="4581128"/>
            <a:ext cx="3672408" cy="144016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1-Defibration surface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2- Wood raw material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3 –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surface’s  peripheral speed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  <p:pic>
        <p:nvPicPr>
          <p:cNvPr id="7" name="9 Marcador de contenido" descr="Captu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6056" y="836712"/>
            <a:ext cx="37444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755576" y="1124744"/>
            <a:ext cx="42484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Defibration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surface provided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with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roughtened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texture of a magnitude corresponding to the width of the wood fibres.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lang="en-GB" sz="2000" kern="0" noProof="0" dirty="0" smtClean="0">
                <a:latin typeface="Arial" pitchFamily="34" charset="0"/>
                <a:cs typeface="Arial" pitchFamily="34" charset="0"/>
              </a:rPr>
              <a:t>The wave will have a shape similar to the sine wave (wave pattern advantageous for energy consumption).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Always</a:t>
            </a:r>
            <a:r>
              <a:rPr kumimoji="0" lang="en-GB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possible to select a surface speed</a:t>
            </a:r>
            <a:r>
              <a:rPr lang="en-GB" sz="2000" kern="0" dirty="0" smtClean="0">
                <a:latin typeface="Arial" pitchFamily="34" charset="0"/>
                <a:cs typeface="Arial" pitchFamily="34" charset="0"/>
              </a:rPr>
              <a:t> that a correct cycle </a:t>
            </a:r>
            <a:r>
              <a:rPr lang="en-GB" sz="2000" kern="0" dirty="0" err="1" smtClean="0">
                <a:latin typeface="Arial" pitchFamily="34" charset="0"/>
                <a:cs typeface="Arial" pitchFamily="34" charset="0"/>
              </a:rPr>
              <a:t>lenght</a:t>
            </a:r>
            <a:r>
              <a:rPr lang="en-GB" sz="2000" kern="0" dirty="0" smtClean="0">
                <a:latin typeface="Arial" pitchFamily="34" charset="0"/>
                <a:cs typeface="Arial" pitchFamily="34" charset="0"/>
              </a:rPr>
              <a:t> is chosen for the </a:t>
            </a:r>
            <a:r>
              <a:rPr lang="en-GB" sz="2000" kern="0" dirty="0" err="1" smtClean="0">
                <a:latin typeface="Arial" pitchFamily="34" charset="0"/>
                <a:cs typeface="Arial" pitchFamily="34" charset="0"/>
              </a:rPr>
              <a:t>defibration</a:t>
            </a:r>
            <a:endParaRPr lang="en-GB" sz="2000" kern="0" dirty="0" smtClean="0">
              <a:latin typeface="Arial" pitchFamily="34" charset="0"/>
              <a:cs typeface="Arial" pitchFamily="34" charset="0"/>
            </a:endParaRPr>
          </a:p>
          <a:p>
            <a:pPr marL="639763" lvl="1" indent="-182563">
              <a:spcAft>
                <a:spcPct val="30000"/>
              </a:spcAft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138" y="657225"/>
            <a:ext cx="7993062" cy="683543"/>
          </a:xfrm>
        </p:spPr>
        <p:txBody>
          <a:bodyPr/>
          <a:lstStyle/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?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Marcador de contenido" descr="Captu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476672"/>
            <a:ext cx="3744416" cy="3744416"/>
          </a:xfr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  <p:sp>
        <p:nvSpPr>
          <p:cNvPr id="13" name="12 CuadroTexto"/>
          <p:cNvSpPr txBox="1"/>
          <p:nvPr/>
        </p:nvSpPr>
        <p:spPr>
          <a:xfrm>
            <a:off x="5652120" y="4149080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1 -Defibration surface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2 - Wood raw material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3 -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surface’s  peripheral speed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4 - Rising portion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5 - falling portion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3568" y="1484784"/>
            <a:ext cx="41764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surface moves at a peripheral speed in relation to wood raw material.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Wood raw material subjected to regular treatment: Cycle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lenght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determined by contour of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surface and peripheral speed.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Rising portions of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material compress wood raw material.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Falling portion allow wood raw material to expand.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908719"/>
            <a:ext cx="4680520" cy="3744417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 combination of peripheral speed and regular shape of the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surface selected: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Half of the resulting cycle length corresponds to average relaxation time of wood raw material.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Probably rising portion hit the surface of wood raw material when change momentum required for maintaining the vibration is small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  <p:pic>
        <p:nvPicPr>
          <p:cNvPr id="7" name="9 Marcador de contenido" descr="Captu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20072" y="620688"/>
            <a:ext cx="37444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0" y="4488120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buFont typeface="Wingdings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Much of the consumed energy at first converted into potential energy. </a:t>
            </a:r>
          </a:p>
          <a:p>
            <a:pPr lvl="3">
              <a:buFont typeface="Wingdings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Stored as tension of wood matrix</a:t>
            </a:r>
          </a:p>
          <a:p>
            <a:pPr lvl="4">
              <a:buFont typeface="Wingdings" pitchFamily="2" charset="2"/>
              <a:buChar char="§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This enables efficient use of energy for breaking the matrix structure of wood.</a:t>
            </a:r>
          </a:p>
          <a:p>
            <a:pPr lvl="3">
              <a:buFont typeface="Wingdings" pitchFamily="2" charset="2"/>
              <a:buChar char="§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s-ES" dirty="0" smtClean="0"/>
          </a:p>
          <a:p>
            <a:pPr lvl="1">
              <a:buFont typeface="Arial" pitchFamily="34" charset="0"/>
              <a:buChar char="•"/>
            </a:pP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9138" y="1988840"/>
            <a:ext cx="8101334" cy="3816424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When tensions build up and relax, some energy becomes heat because of the internal friction of the raw material.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It varies because:</a:t>
            </a:r>
          </a:p>
          <a:p>
            <a:pPr lvl="2"/>
            <a:r>
              <a:rPr lang="en-GB" sz="2000" dirty="0" smtClean="0">
                <a:latin typeface="Arial" pitchFamily="34" charset="0"/>
                <a:cs typeface="Arial" pitchFamily="34" charset="0"/>
              </a:rPr>
              <a:t>Wood needs so much time to recover</a:t>
            </a:r>
          </a:p>
          <a:p>
            <a:pPr lvl="2"/>
            <a:r>
              <a:rPr lang="en-GB" sz="2000" dirty="0" smtClean="0">
                <a:latin typeface="Arial" pitchFamily="34" charset="0"/>
                <a:cs typeface="Arial" pitchFamily="34" charset="0"/>
              </a:rPr>
              <a:t>Not possible to have sufficient vibration and warming-up with such a delay.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Relaxation quick at the beginning and slow at the end.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Avoid using the last part of relaxation.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9138" y="1412776"/>
            <a:ext cx="7993062" cy="4608613"/>
          </a:xfrm>
        </p:spPr>
        <p:txBody>
          <a:bodyPr/>
          <a:lstStyle/>
          <a:p>
            <a:pPr marL="182563" lvl="1" indent="-182563">
              <a:buFontTx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use of quick relaxation. When it slows down relaxing we compress it again.</a:t>
            </a:r>
          </a:p>
          <a:p>
            <a:pPr marL="182563" lvl="1" indent="-182563">
              <a:buFontTx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We separate the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surface fibres that have already been kneaded from the wood matrix, by providing a roughened surface.</a:t>
            </a:r>
          </a:p>
          <a:p>
            <a:pPr marL="539750" lvl="2" indent="-182563"/>
            <a:r>
              <a:rPr lang="en-GB" sz="2000" dirty="0" smtClean="0">
                <a:latin typeface="Arial" pitchFamily="34" charset="0"/>
                <a:cs typeface="Arial" pitchFamily="34" charset="0"/>
              </a:rPr>
              <a:t>New wood raw material on the surface for being kneaded.</a:t>
            </a:r>
          </a:p>
          <a:p>
            <a:pPr marL="539750" lvl="2" indent="-182563"/>
            <a:r>
              <a:rPr lang="en-GB" sz="2000" dirty="0" smtClean="0">
                <a:latin typeface="Arial" pitchFamily="34" charset="0"/>
                <a:cs typeface="Arial" pitchFamily="34" charset="0"/>
              </a:rPr>
              <a:t>Nature of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can be controlled by varying the basic contour and roughness of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surface.</a:t>
            </a:r>
          </a:p>
          <a:p>
            <a:pPr marL="539750" lvl="2" indent="-182563"/>
            <a:r>
              <a:rPr lang="en-GB" sz="2000" dirty="0" smtClean="0">
                <a:latin typeface="Arial" pitchFamily="34" charset="0"/>
                <a:cs typeface="Arial" pitchFamily="34" charset="0"/>
              </a:rPr>
              <a:t>The resulting cycle length must be 1 to 3 times the average relaxation time of wood raw material</a:t>
            </a:r>
          </a:p>
          <a:p>
            <a:pPr marL="893763" lvl="3" indent="-182563"/>
            <a:r>
              <a:rPr lang="en-GB" sz="2000" dirty="0" smtClean="0">
                <a:latin typeface="Arial" pitchFamily="34" charset="0"/>
                <a:cs typeface="Arial" pitchFamily="34" charset="0"/>
              </a:rPr>
              <a:t>About the half of the cycle corresponds to the average relaxation time.</a:t>
            </a:r>
          </a:p>
          <a:p>
            <a:pPr marL="182563" lvl="1" indent="-182563"/>
            <a:r>
              <a:rPr lang="en-GB" sz="2000" dirty="0" smtClean="0">
                <a:latin typeface="Arial" pitchFamily="34" charset="0"/>
                <a:cs typeface="Arial" pitchFamily="34" charset="0"/>
              </a:rPr>
              <a:t>Falling portion needs to be changed to achieve protective space for loosened fibres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93763" lvl="3" indent="-182563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539750" lvl="2" indent="-182563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539750" lvl="2" indent="-182563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82563" lvl="1" indent="-182563">
              <a:buFontTx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9248452-9B08-46C2-B061-952AE530C5A4}" type="datetime1">
              <a:rPr lang="fi-FI" smtClean="0">
                <a:latin typeface="Arial" pitchFamily="34" charset="0"/>
                <a:cs typeface="Arial" pitchFamily="34" charset="0"/>
              </a:rPr>
              <a:pPr/>
              <a:t>5.10.2014</a:t>
            </a:fld>
            <a:endParaRPr lang="fi-FI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Alatunnisteen paikkamerk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8196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8A7333-4000-4730-83E8-894F38170B2D}" type="slidenum">
              <a:rPr lang="fi-FI" smtClean="0"/>
              <a:pPr/>
              <a:t>25</a:t>
            </a:fld>
            <a:endParaRPr lang="fi-FI" smtClean="0"/>
          </a:p>
        </p:txBody>
      </p:sp>
      <p:sp>
        <p:nvSpPr>
          <p:cNvPr id="819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METHOD AND APPARATUS FOR MECHANICAL DEFIBRATION OF WOOD</a:t>
            </a:r>
          </a:p>
        </p:txBody>
      </p:sp>
      <p:sp>
        <p:nvSpPr>
          <p:cNvPr id="819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Summary </a:t>
            </a:r>
          </a:p>
          <a:p>
            <a:pPr eaLnBrk="1" hangingPunct="1">
              <a:buFontTx/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Method for mechanical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of wood: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Kneading wood and separating fibres from the wood by means of the contours of the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surface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Proper distribution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Regular cycle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lenght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2"/>
            <a:r>
              <a:rPr lang="en-GB" sz="2400" dirty="0" smtClean="0">
                <a:latin typeface="Arial" pitchFamily="34" charset="0"/>
                <a:cs typeface="Arial" pitchFamily="34" charset="0"/>
              </a:rPr>
              <a:t>Half of the cycle time correspond to the relaxation time of wood raw material under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conditions.</a:t>
            </a:r>
          </a:p>
          <a:p>
            <a:pPr eaLnBrk="1" hangingPunct="1">
              <a:buFontTx/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9138" y="908720"/>
            <a:ext cx="3780854" cy="5184575"/>
          </a:xfrm>
        </p:spPr>
        <p:txBody>
          <a:bodyPr/>
          <a:lstStyle/>
          <a:p>
            <a:r>
              <a:rPr lang="es-ES" sz="2200" dirty="0" err="1" smtClean="0"/>
              <a:t>Defibration</a:t>
            </a:r>
            <a:r>
              <a:rPr lang="es-ES" sz="2200" dirty="0" smtClean="0"/>
              <a:t> </a:t>
            </a:r>
            <a:r>
              <a:rPr lang="es-ES" sz="2200" dirty="0" err="1" smtClean="0"/>
              <a:t>surface</a:t>
            </a:r>
            <a:r>
              <a:rPr lang="es-ES" sz="2200" dirty="0" smtClean="0"/>
              <a:t> (1) </a:t>
            </a:r>
            <a:r>
              <a:rPr lang="es-ES" sz="2200" dirty="0" err="1" smtClean="0"/>
              <a:t>provided</a:t>
            </a:r>
            <a:r>
              <a:rPr lang="es-ES" sz="2200" dirty="0" smtClean="0"/>
              <a:t> in </a:t>
            </a:r>
            <a:r>
              <a:rPr lang="es-ES" sz="2200" dirty="0" err="1" smtClean="0"/>
              <a:t>direction</a:t>
            </a:r>
            <a:r>
              <a:rPr lang="es-ES" sz="2200" dirty="0" smtClean="0"/>
              <a:t> of </a:t>
            </a:r>
            <a:r>
              <a:rPr lang="es-ES" sz="2200" dirty="0" err="1" smtClean="0"/>
              <a:t>motion</a:t>
            </a:r>
            <a:r>
              <a:rPr lang="es-ES" sz="2200" dirty="0" smtClean="0"/>
              <a:t> of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surface</a:t>
            </a:r>
            <a:r>
              <a:rPr lang="es-ES" sz="2200" dirty="0" smtClean="0"/>
              <a:t> (3) </a:t>
            </a:r>
            <a:r>
              <a:rPr lang="es-ES" sz="2200" dirty="0" err="1" smtClean="0"/>
              <a:t>with</a:t>
            </a:r>
            <a:r>
              <a:rPr lang="es-ES" sz="2200" dirty="0" smtClean="0"/>
              <a:t> a wave </a:t>
            </a:r>
            <a:r>
              <a:rPr lang="es-ES" sz="2200" dirty="0" err="1" smtClean="0"/>
              <a:t>pattern</a:t>
            </a:r>
            <a:r>
              <a:rPr lang="es-ES" sz="2200" dirty="0" smtClean="0"/>
              <a:t>. </a:t>
            </a:r>
          </a:p>
          <a:p>
            <a:r>
              <a:rPr lang="es-ES" sz="2200" dirty="0" err="1" smtClean="0"/>
              <a:t>The</a:t>
            </a:r>
            <a:r>
              <a:rPr lang="es-ES" sz="2200" dirty="0" smtClean="0"/>
              <a:t> tops are </a:t>
            </a:r>
            <a:r>
              <a:rPr lang="es-ES" sz="2200" dirty="0" err="1" smtClean="0"/>
              <a:t>located</a:t>
            </a:r>
            <a:r>
              <a:rPr lang="es-ES" sz="2200" dirty="0" smtClean="0"/>
              <a:t> at regular </a:t>
            </a:r>
            <a:r>
              <a:rPr lang="es-ES" sz="2200" dirty="0" err="1" smtClean="0"/>
              <a:t>intervals</a:t>
            </a:r>
            <a:r>
              <a:rPr lang="es-ES" sz="2200" dirty="0" smtClean="0"/>
              <a:t>. </a:t>
            </a:r>
          </a:p>
          <a:p>
            <a:r>
              <a:rPr lang="es-ES" sz="2200" dirty="0" err="1" smtClean="0"/>
              <a:t>It</a:t>
            </a:r>
            <a:r>
              <a:rPr lang="es-ES" sz="2200" dirty="0" smtClean="0"/>
              <a:t> coincides </a:t>
            </a:r>
            <a:r>
              <a:rPr lang="es-ES" sz="2200" dirty="0" err="1" smtClean="0"/>
              <a:t>with</a:t>
            </a:r>
            <a:r>
              <a:rPr lang="es-ES" sz="2200" dirty="0" smtClean="0"/>
              <a:t> a wave </a:t>
            </a:r>
            <a:r>
              <a:rPr lang="es-ES" sz="2200" dirty="0" err="1" smtClean="0"/>
              <a:t>pattern</a:t>
            </a:r>
            <a:r>
              <a:rPr lang="es-ES" sz="2200" dirty="0" smtClean="0"/>
              <a:t> of sine wave at </a:t>
            </a:r>
            <a:r>
              <a:rPr lang="es-ES" sz="2200" dirty="0" err="1" smtClean="0"/>
              <a:t>least</a:t>
            </a:r>
            <a:r>
              <a:rPr lang="es-ES" sz="2200" dirty="0" smtClean="0"/>
              <a:t> at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leading</a:t>
            </a:r>
            <a:r>
              <a:rPr lang="es-ES" sz="2200" dirty="0" smtClean="0"/>
              <a:t> </a:t>
            </a:r>
            <a:r>
              <a:rPr lang="es-ES" sz="2200" dirty="0" err="1" smtClean="0"/>
              <a:t>portions</a:t>
            </a:r>
            <a:r>
              <a:rPr lang="es-ES" sz="2200" dirty="0" smtClean="0"/>
              <a:t> in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directions</a:t>
            </a:r>
            <a:r>
              <a:rPr lang="es-ES" sz="2200" dirty="0" smtClean="0"/>
              <a:t> of </a:t>
            </a:r>
            <a:r>
              <a:rPr lang="es-ES" sz="2200" dirty="0" err="1" smtClean="0"/>
              <a:t>motion</a:t>
            </a:r>
            <a:r>
              <a:rPr lang="es-ES" sz="2200" dirty="0" smtClean="0"/>
              <a:t> of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defibration</a:t>
            </a:r>
            <a:r>
              <a:rPr lang="es-ES" sz="2200" dirty="0" smtClean="0"/>
              <a:t> </a:t>
            </a:r>
            <a:r>
              <a:rPr lang="es-ES" sz="2200" dirty="0" err="1" smtClean="0"/>
              <a:t>surface</a:t>
            </a:r>
            <a:r>
              <a:rPr lang="es-ES" sz="2200" dirty="0" smtClean="0"/>
              <a:t> (4)</a:t>
            </a:r>
          </a:p>
          <a:p>
            <a:pPr lvl="1"/>
            <a:r>
              <a:rPr lang="es-ES" sz="2200" dirty="0" err="1" smtClean="0"/>
              <a:t>Those</a:t>
            </a:r>
            <a:r>
              <a:rPr lang="es-ES" sz="2200" dirty="0" smtClean="0"/>
              <a:t> </a:t>
            </a:r>
            <a:r>
              <a:rPr lang="es-ES" sz="2200" dirty="0" err="1" smtClean="0"/>
              <a:t>portions</a:t>
            </a:r>
            <a:r>
              <a:rPr lang="es-ES" sz="2200" dirty="0" smtClean="0"/>
              <a:t> </a:t>
            </a:r>
            <a:r>
              <a:rPr lang="es-ES" sz="2200" dirty="0" err="1" smtClean="0"/>
              <a:t>convey</a:t>
            </a:r>
            <a:r>
              <a:rPr lang="es-ES" sz="2200" dirty="0" smtClean="0"/>
              <a:t> </a:t>
            </a:r>
            <a:r>
              <a:rPr lang="es-ES" sz="2200" dirty="0" err="1" smtClean="0"/>
              <a:t>energy</a:t>
            </a:r>
            <a:r>
              <a:rPr lang="es-ES" sz="2200" dirty="0" smtClean="0"/>
              <a:t> </a:t>
            </a:r>
            <a:r>
              <a:rPr lang="es-ES" sz="2200" dirty="0" err="1" smtClean="0"/>
              <a:t>to</a:t>
            </a:r>
            <a:r>
              <a:rPr lang="es-ES" sz="2200" dirty="0" smtClean="0"/>
              <a:t> </a:t>
            </a:r>
            <a:r>
              <a:rPr lang="es-ES" sz="2200" dirty="0" err="1" smtClean="0"/>
              <a:t>raw</a:t>
            </a:r>
            <a:r>
              <a:rPr lang="es-ES" sz="2200" dirty="0" smtClean="0"/>
              <a:t> material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26</a:t>
            </a:fld>
            <a:endParaRPr lang="fi-FI"/>
          </a:p>
        </p:txBody>
      </p:sp>
      <p:pic>
        <p:nvPicPr>
          <p:cNvPr id="8" name="7 Imagen" descr="Cap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124744"/>
            <a:ext cx="4339782" cy="435424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Kiitos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Thank you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www.uef.fi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i-FI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www.uef.fi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47664" y="332656"/>
            <a:ext cx="72009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b="1" dirty="0">
                <a:solidFill>
                  <a:srgbClr val="E54070"/>
                </a:solidFill>
                <a:latin typeface="LinoLetter Std Roman" pitchFamily="50" charset="0"/>
              </a:rPr>
              <a:t>Changing the Design Template:</a:t>
            </a:r>
          </a:p>
          <a:p>
            <a:endParaRPr lang="en-GB" dirty="0" smtClean="0">
              <a:solidFill>
                <a:srgbClr val="E54070"/>
              </a:solidFill>
              <a:latin typeface="LinoLetter Std Roman" pitchFamily="50" charset="0"/>
            </a:endParaRPr>
          </a:p>
          <a:p>
            <a:r>
              <a:rPr lang="en-GB" dirty="0" smtClean="0">
                <a:solidFill>
                  <a:srgbClr val="E54070"/>
                </a:solidFill>
                <a:latin typeface="LinoLetter Std Roman" pitchFamily="50" charset="0"/>
              </a:rPr>
              <a:t>VIEW&gt;Handout master</a:t>
            </a:r>
          </a:p>
          <a:p>
            <a:endParaRPr lang="en-GB" dirty="0" smtClean="0">
              <a:solidFill>
                <a:srgbClr val="E54070"/>
              </a:solidFill>
              <a:latin typeface="LinoLetter Std Roman" pitchFamily="50" charset="0"/>
            </a:endParaRPr>
          </a:p>
          <a:p>
            <a:r>
              <a:rPr lang="en-GB" dirty="0" smtClean="0">
                <a:solidFill>
                  <a:srgbClr val="E54070"/>
                </a:solidFill>
                <a:latin typeface="LinoLetter Std Roman" pitchFamily="50" charset="0"/>
              </a:rPr>
              <a:t>OR</a:t>
            </a:r>
          </a:p>
          <a:p>
            <a:r>
              <a:rPr lang="en-GB" dirty="0" smtClean="0">
                <a:solidFill>
                  <a:srgbClr val="E54070"/>
                </a:solidFill>
                <a:latin typeface="LinoLetter Std Roman" pitchFamily="50" charset="0"/>
              </a:rPr>
              <a:t>Format </a:t>
            </a:r>
            <a:r>
              <a:rPr lang="en-GB" dirty="0">
                <a:solidFill>
                  <a:srgbClr val="E54070"/>
                </a:solidFill>
                <a:latin typeface="LinoLetter Std Roman" pitchFamily="50" charset="0"/>
              </a:rPr>
              <a:t>&gt; Slide Design &gt; Apply a design template: Used in This Presentation &gt; choose one of the three &gt; Apply to All or Selected Slides </a:t>
            </a:r>
            <a:endParaRPr lang="en-GB" dirty="0" smtClean="0">
              <a:solidFill>
                <a:srgbClr val="E54070"/>
              </a:solidFill>
              <a:latin typeface="LinoLetter Std Roman" pitchFamily="50" charset="0"/>
            </a:endParaRPr>
          </a:p>
          <a:p>
            <a:endParaRPr lang="en-GB" dirty="0" smtClean="0">
              <a:solidFill>
                <a:srgbClr val="E54070"/>
              </a:solidFill>
              <a:latin typeface="LinoLetter Std Roman" pitchFamily="50" charset="0"/>
            </a:endParaRPr>
          </a:p>
          <a:p>
            <a:endParaRPr lang="en-GB" dirty="0">
              <a:solidFill>
                <a:srgbClr val="E54070"/>
              </a:solidFill>
              <a:latin typeface="LinoLetter Std Roman" pitchFamily="50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2636912"/>
            <a:ext cx="3887787" cy="3251200"/>
            <a:chOff x="3084" y="1774"/>
            <a:chExt cx="2223" cy="1860"/>
          </a:xfrm>
        </p:grpSpPr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3084" y="1774"/>
              <a:ext cx="2223" cy="1860"/>
            </a:xfrm>
            <a:prstGeom prst="rect">
              <a:avLst/>
            </a:prstGeom>
            <a:solidFill>
              <a:srgbClr val="E5407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35" name="Picture 7" descr="screensho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9" y="1820"/>
              <a:ext cx="2124" cy="1756"/>
            </a:xfrm>
            <a:prstGeom prst="rect">
              <a:avLst/>
            </a:prstGeom>
            <a:solidFill>
              <a:srgbClr val="E54070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Grinding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method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9138" y="1700809"/>
            <a:ext cx="7993062" cy="4320580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Explained procedure is done by: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pressing blocks of wood in transverse direction against a rotating cylindrical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pulpstone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keeping the longitudinal direction of the blocks of wood parallel to the axial direction of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pulpstone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The surface of the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pulpstone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comprises extremely wear-resistant particles bound to each other by means of a softer binder, forming a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random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particle construction.</a:t>
            </a:r>
          </a:p>
          <a:p>
            <a:pPr lvl="2"/>
            <a:r>
              <a:rPr lang="en-GB" sz="2000" dirty="0" smtClean="0">
                <a:latin typeface="Arial" pitchFamily="34" charset="0"/>
                <a:cs typeface="Arial" pitchFamily="34" charset="0"/>
              </a:rPr>
              <a:t>Due to it difference in altitude in the peripheral direction of the surface.</a:t>
            </a:r>
          </a:p>
          <a:p>
            <a:pPr lvl="3"/>
            <a:r>
              <a:rPr lang="en-GB" sz="2000" dirty="0" smtClean="0">
                <a:latin typeface="Arial" pitchFamily="34" charset="0"/>
                <a:cs typeface="Arial" pitchFamily="34" charset="0"/>
              </a:rPr>
              <a:t>Generates pressure pulses to the wood raw material</a:t>
            </a:r>
          </a:p>
          <a:p>
            <a:pPr lvl="4"/>
            <a:r>
              <a:rPr lang="en-GB" sz="2000" dirty="0" smtClean="0">
                <a:latin typeface="Arial" pitchFamily="34" charset="0"/>
                <a:cs typeface="Arial" pitchFamily="34" charset="0"/>
              </a:rPr>
              <a:t>Separates fibres from the surface wood raw material by means of surface friction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9138" y="1628801"/>
            <a:ext cx="7993062" cy="4392588"/>
          </a:xfrm>
        </p:spPr>
        <p:txBody>
          <a:bodyPr/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Use of energy in mechanical pulp production is inefficient.</a:t>
            </a:r>
          </a:p>
          <a:p>
            <a:pPr lvl="1"/>
            <a:r>
              <a:rPr lang="en-GB" sz="2800" dirty="0" smtClean="0">
                <a:latin typeface="Arial" pitchFamily="34" charset="0"/>
                <a:cs typeface="Arial" pitchFamily="34" charset="0"/>
              </a:rPr>
              <a:t>Very high energy consumption in Grinding and refining methods</a:t>
            </a:r>
          </a:p>
          <a:p>
            <a:pPr lvl="2"/>
            <a:r>
              <a:rPr lang="en-GB" sz="2800" dirty="0" smtClean="0">
                <a:latin typeface="Arial" pitchFamily="34" charset="0"/>
                <a:cs typeface="Arial" pitchFamily="34" charset="0"/>
              </a:rPr>
              <a:t>10 to 100 times the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theorical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energy consumption</a:t>
            </a:r>
          </a:p>
          <a:p>
            <a:pPr lvl="2"/>
            <a:r>
              <a:rPr lang="en-GB" sz="2800" dirty="0" smtClean="0">
                <a:latin typeface="Arial" pitchFamily="34" charset="0"/>
                <a:cs typeface="Arial" pitchFamily="34" charset="0"/>
              </a:rPr>
              <a:t>Due to the high generation of heat</a:t>
            </a:r>
          </a:p>
          <a:p>
            <a:pPr lvl="1"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719138" y="657225"/>
            <a:ext cx="7993062" cy="1008063"/>
          </a:xfrm>
        </p:spPr>
        <p:txBody>
          <a:bodyPr/>
          <a:lstStyle/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Problem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138" y="657225"/>
            <a:ext cx="7993062" cy="2339727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RESEARCH</a:t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r>
              <a:rPr lang="es-E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r>
              <a:rPr lang="es-E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r>
              <a:rPr lang="es-ES" dirty="0" err="1" smtClean="0">
                <a:latin typeface="Arial" pitchFamily="34" charset="0"/>
                <a:cs typeface="Arial" pitchFamily="34" charset="0"/>
              </a:rPr>
              <a:t>Grinding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surface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energy-efficient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profile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9138" y="3717032"/>
            <a:ext cx="7993062" cy="2304356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Tomas BJÖRKQVIST &amp;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Mikael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LUCANDER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 grinding surface profile designed for a more-efficient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Objective of the design: creating large deformations to generate much permanent structural decomposition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wood.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Use of low mechanical energy</a:t>
            </a:r>
          </a:p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Introduction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Mechanical pulp production is inefficient from the point of view of the energy.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Major part of high energy consumption due to the dissipation of energy caused by deformation of wood (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viscoelastic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material).</a:t>
            </a:r>
          </a:p>
          <a:p>
            <a:pPr lvl="2"/>
            <a:r>
              <a:rPr lang="en-GB" sz="2000" dirty="0" smtClean="0">
                <a:latin typeface="Arial" pitchFamily="34" charset="0"/>
                <a:cs typeface="Arial" pitchFamily="34" charset="0"/>
              </a:rPr>
              <a:t>Deformations necessary to make slender paper fibres from stiff wood fibres.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Many estimations about how much energy can be saved.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Main ideas: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What kind of deformations should be done?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Under what circumstances?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 ...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latin typeface="Arial" pitchFamily="34" charset="0"/>
                <a:cs typeface="Arial" pitchFamily="34" charset="0"/>
              </a:rPr>
              <a:t>Research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Objective: More energy-efficient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surface based on modelling of the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viscoelastic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behaviour of wood.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grinding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protrusions on the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pulpstone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surface cause cyclical mechanisms that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weaken the wood structure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Protrusions also separate fibre from wood matrix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by a combing action.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New surface designed to work efficiently in both phases: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The kneading phase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Fibre separation and treatment phase</a:t>
            </a:r>
          </a:p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Research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 this research action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source of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griding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divided in two parts: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 large scale base profile on the surface (first phase)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Surface roughness of the profile (second phase)</a:t>
            </a:r>
          </a:p>
          <a:p>
            <a:pPr marL="260350" indent="-342900"/>
            <a:r>
              <a:rPr lang="en-GB" dirty="0" smtClean="0">
                <a:latin typeface="Arial" pitchFamily="34" charset="0"/>
                <a:cs typeface="Arial" pitchFamily="34" charset="0"/>
              </a:rPr>
              <a:t>Both phases controlled independently.</a:t>
            </a:r>
          </a:p>
          <a:p>
            <a:pPr marL="260350" indent="-342900"/>
            <a:r>
              <a:rPr lang="en-GB" dirty="0" smtClean="0">
                <a:latin typeface="Arial" pitchFamily="34" charset="0"/>
                <a:cs typeface="Arial" pitchFamily="34" charset="0"/>
              </a:rPr>
              <a:t>Hypothesis: large deformations most efficient way to produce permanent structural changes 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wood (work based on this hypothesis)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704850" lvl="1" indent="-342900"/>
            <a:r>
              <a:rPr lang="en-GB" sz="2000" dirty="0" smtClean="0">
                <a:latin typeface="Arial" pitchFamily="34" charset="0"/>
                <a:cs typeface="Arial" pitchFamily="34" charset="0"/>
              </a:rPr>
              <a:t>Energy saves in first phase if relaxation of next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defibration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fibres between the deformation cycles.</a:t>
            </a:r>
          </a:p>
          <a:p>
            <a:pPr marL="704850" lvl="1" indent="-342900"/>
            <a:r>
              <a:rPr lang="en-GB" sz="2000" dirty="0" smtClean="0">
                <a:latin typeface="Arial" pitchFamily="34" charset="0"/>
                <a:cs typeface="Arial" pitchFamily="34" charset="0"/>
              </a:rPr>
              <a:t>Mastering of the second phase using a manufactured roughness.</a:t>
            </a:r>
          </a:p>
          <a:p>
            <a:pPr marL="704850" lvl="1" indent="-342900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704850" lvl="1" indent="-342900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704850" lvl="1" indent="-342900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704850" lvl="1" indent="-342900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260350" indent="-342900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9138" y="836712"/>
            <a:ext cx="7993062" cy="5184677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Use of simulation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model for temperature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strain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To be able to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impulse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the essential fatigue process in kneading phase.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 First model built as a Voigt-Kelvin solid.</a:t>
            </a:r>
          </a:p>
          <a:p>
            <a:pPr lvl="2"/>
            <a:r>
              <a:rPr lang="en-GB" sz="2000" dirty="0" smtClean="0">
                <a:latin typeface="Arial" pitchFamily="34" charset="0"/>
                <a:cs typeface="Arial" pitchFamily="34" charset="0"/>
              </a:rPr>
              <a:t>Compared with temperature and pressure variation measurements from inside the wood.</a:t>
            </a:r>
          </a:p>
          <a:p>
            <a:pPr lvl="2"/>
            <a:r>
              <a:rPr lang="en-GB" sz="2000" dirty="0" smtClean="0">
                <a:latin typeface="Arial" pitchFamily="34" charset="0"/>
                <a:cs typeface="Arial" pitchFamily="34" charset="0"/>
              </a:rPr>
              <a:t>Coefficients of elasticity and viscosity determined by indirect measurements.</a:t>
            </a:r>
          </a:p>
          <a:p>
            <a:pPr lvl="3"/>
            <a:r>
              <a:rPr lang="en-GB" sz="2000" dirty="0" smtClean="0">
                <a:latin typeface="Arial" pitchFamily="34" charset="0"/>
                <a:cs typeface="Arial" pitchFamily="34" charset="0"/>
              </a:rPr>
              <a:t>Temperature big dependence on them.</a:t>
            </a:r>
          </a:p>
          <a:p>
            <a:pPr lvl="4"/>
            <a:r>
              <a:rPr lang="en-GB" sz="2000" dirty="0" smtClean="0">
                <a:latin typeface="Arial" pitchFamily="34" charset="0"/>
                <a:cs typeface="Arial" pitchFamily="34" charset="0"/>
              </a:rPr>
              <a:t>Need to extend the original model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Simulation of wood behaviour as a Voigt-Kelvin solid using the extended model and temperature dependent coefficient.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Choose proper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sinusoidal wave and wavelength for relaxation of fibre between deformation cycles.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lvl="4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3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3"/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5412C-1AE1-46A3-992E-D6D96BB38EFF}" type="datetime1">
              <a:rPr lang="fi-FI" smtClean="0"/>
              <a:pPr>
                <a:defRPr/>
              </a:pPr>
              <a:t>5.10.2014</a:t>
            </a:fld>
            <a:endParaRPr lang="fi-F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Aitor Barbero  / Mechanical defibration of wood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679A-D8F5-4D37-86F7-DA47592AEDFC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ef_english">
  <a:themeElements>
    <a:clrScheme name="uef_basic_laajamalli-2 1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2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2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TÄ-SUOMEN YLIOPISTO 2010 : Lopetus">
  <a:themeElements>
    <a:clrScheme name="ITÄ-SUOMEN YLIOPISTO 2010 : Lopetus 1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ITÄ-SUOMEN YLIOPISTO 2010 : Lopetus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Ä-SUOMEN YLIOPISTO 2010 : Lopetus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TÄ-SUOMEN YLIOPISTO 2010 : Välisivu">
  <a:themeElements>
    <a:clrScheme name="ITÄ-SUOMEN YLIOPISTO 2010 : Välisivu 1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ITÄ-SUOMEN YLIOPISTO 2010 : Välisivu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Ä-SUOMEN YLIOPISTO 2010 : Välisivu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uef_english</Template>
  <TotalTime>726</TotalTime>
  <Words>1966</Words>
  <Application>Microsoft Office PowerPoint</Application>
  <PresentationFormat>Presentación en pantalla (4:3)</PresentationFormat>
  <Paragraphs>291</Paragraphs>
  <Slides>28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uef_english</vt:lpstr>
      <vt:lpstr>ITÄ-SUOMEN YLIOPISTO 2010 : Lopetus</vt:lpstr>
      <vt:lpstr>ITÄ-SUOMEN YLIOPISTO 2010 : Välisivu</vt:lpstr>
      <vt:lpstr>METHOD AND APPARATUS FOR MECHANICAL DEFIBRATION OF WOOD</vt:lpstr>
      <vt:lpstr>Introduction</vt:lpstr>
      <vt:lpstr>Grinding method</vt:lpstr>
      <vt:lpstr>Problem</vt:lpstr>
      <vt:lpstr>RESEARCH   Grinding surface with an energy-efficient profile</vt:lpstr>
      <vt:lpstr>Introduction </vt:lpstr>
      <vt:lpstr>Research</vt:lpstr>
      <vt:lpstr>Research</vt:lpstr>
      <vt:lpstr>Diapositiva 9</vt:lpstr>
      <vt:lpstr>Simulation</vt:lpstr>
      <vt:lpstr>Experiment</vt:lpstr>
      <vt:lpstr>Results</vt:lpstr>
      <vt:lpstr>Diapositiva 13</vt:lpstr>
      <vt:lpstr>Results</vt:lpstr>
      <vt:lpstr>INVENTION  Aparatus for mechanical defibration of wood</vt:lpstr>
      <vt:lpstr>Diapositiva 16</vt:lpstr>
      <vt:lpstr>Advantages of the invention</vt:lpstr>
      <vt:lpstr>Diapositiva 18</vt:lpstr>
      <vt:lpstr>Diapositiva 19</vt:lpstr>
      <vt:lpstr>Diapositiva 20</vt:lpstr>
      <vt:lpstr>How does it work?</vt:lpstr>
      <vt:lpstr>Diapositiva 22</vt:lpstr>
      <vt:lpstr>How does it work?</vt:lpstr>
      <vt:lpstr>How does it work?</vt:lpstr>
      <vt:lpstr>METHOD AND APPARATUS FOR MECHANICAL DEFIBRATION OF WOOD</vt:lpstr>
      <vt:lpstr>Diapositiva 26</vt:lpstr>
      <vt:lpstr>Kiitos Thank you</vt:lpstr>
      <vt:lpstr>Diapositiva 28</vt:lpstr>
    </vt:vector>
  </TitlesOfParts>
  <Manager>HAHMO</Manager>
  <Company>University of Eastern Finland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Eastern Finland – A University of the Future</dc:title>
  <dc:creator>arevalo</dc:creator>
  <cp:lastModifiedBy>Aitor</cp:lastModifiedBy>
  <cp:revision>141</cp:revision>
  <dcterms:created xsi:type="dcterms:W3CDTF">2012-08-10T12:44:13Z</dcterms:created>
  <dcterms:modified xsi:type="dcterms:W3CDTF">2014-10-05T20:51:12Z</dcterms:modified>
</cp:coreProperties>
</file>