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 id="2147483652" r:id="rId3"/>
  </p:sldMasterIdLst>
  <p:notesMasterIdLst>
    <p:notesMasterId r:id="rId27"/>
  </p:notesMasterIdLst>
  <p:handoutMasterIdLst>
    <p:handoutMasterId r:id="rId28"/>
  </p:handoutMasterIdLst>
  <p:sldIdLst>
    <p:sldId id="256" r:id="rId4"/>
    <p:sldId id="293" r:id="rId5"/>
    <p:sldId id="280" r:id="rId6"/>
    <p:sldId id="282" r:id="rId7"/>
    <p:sldId id="296" r:id="rId8"/>
    <p:sldId id="257" r:id="rId9"/>
    <p:sldId id="275" r:id="rId10"/>
    <p:sldId id="276" r:id="rId11"/>
    <p:sldId id="295" r:id="rId12"/>
    <p:sldId id="277" r:id="rId13"/>
    <p:sldId id="278" r:id="rId14"/>
    <p:sldId id="283" r:id="rId15"/>
    <p:sldId id="284" r:id="rId16"/>
    <p:sldId id="285" r:id="rId17"/>
    <p:sldId id="286" r:id="rId18"/>
    <p:sldId id="297" r:id="rId19"/>
    <p:sldId id="289" r:id="rId20"/>
    <p:sldId id="290" r:id="rId21"/>
    <p:sldId id="291" r:id="rId22"/>
    <p:sldId id="287" r:id="rId23"/>
    <p:sldId id="292" r:id="rId24"/>
    <p:sldId id="279" r:id="rId25"/>
    <p:sldId id="294" r:id="rId26"/>
  </p:sldIdLst>
  <p:sldSz cx="9144000" cy="6858000" type="screen4x3"/>
  <p:notesSz cx="6858000" cy="9144000"/>
  <p:defaultTextStyle>
    <a:defPPr>
      <a:defRPr lang="en-GB"/>
    </a:defPPr>
    <a:lvl1pPr algn="l" rtl="0" fontAlgn="base">
      <a:spcBef>
        <a:spcPct val="0"/>
      </a:spcBef>
      <a:spcAft>
        <a:spcPct val="0"/>
      </a:spcAft>
      <a:defRPr sz="1400" kern="1200">
        <a:solidFill>
          <a:schemeClr val="tx1"/>
        </a:solidFill>
        <a:latin typeface="Palatino Linotype" pitchFamily="18" charset="0"/>
        <a:ea typeface="+mn-ea"/>
        <a:cs typeface="+mn-cs"/>
      </a:defRPr>
    </a:lvl1pPr>
    <a:lvl2pPr marL="457200" algn="l" rtl="0" fontAlgn="base">
      <a:spcBef>
        <a:spcPct val="0"/>
      </a:spcBef>
      <a:spcAft>
        <a:spcPct val="0"/>
      </a:spcAft>
      <a:defRPr sz="1400" kern="1200">
        <a:solidFill>
          <a:schemeClr val="tx1"/>
        </a:solidFill>
        <a:latin typeface="Palatino Linotype" pitchFamily="18" charset="0"/>
        <a:ea typeface="+mn-ea"/>
        <a:cs typeface="+mn-cs"/>
      </a:defRPr>
    </a:lvl2pPr>
    <a:lvl3pPr marL="914400" algn="l" rtl="0" fontAlgn="base">
      <a:spcBef>
        <a:spcPct val="0"/>
      </a:spcBef>
      <a:spcAft>
        <a:spcPct val="0"/>
      </a:spcAft>
      <a:defRPr sz="1400" kern="1200">
        <a:solidFill>
          <a:schemeClr val="tx1"/>
        </a:solidFill>
        <a:latin typeface="Palatino Linotype" pitchFamily="18" charset="0"/>
        <a:ea typeface="+mn-ea"/>
        <a:cs typeface="+mn-cs"/>
      </a:defRPr>
    </a:lvl3pPr>
    <a:lvl4pPr marL="1371600" algn="l" rtl="0" fontAlgn="base">
      <a:spcBef>
        <a:spcPct val="0"/>
      </a:spcBef>
      <a:spcAft>
        <a:spcPct val="0"/>
      </a:spcAft>
      <a:defRPr sz="1400" kern="1200">
        <a:solidFill>
          <a:schemeClr val="tx1"/>
        </a:solidFill>
        <a:latin typeface="Palatino Linotype" pitchFamily="18" charset="0"/>
        <a:ea typeface="+mn-ea"/>
        <a:cs typeface="+mn-cs"/>
      </a:defRPr>
    </a:lvl4pPr>
    <a:lvl5pPr marL="1828800" algn="l" rtl="0" fontAlgn="base">
      <a:spcBef>
        <a:spcPct val="0"/>
      </a:spcBef>
      <a:spcAft>
        <a:spcPct val="0"/>
      </a:spcAft>
      <a:defRPr sz="1400" kern="1200">
        <a:solidFill>
          <a:schemeClr val="tx1"/>
        </a:solidFill>
        <a:latin typeface="Palatino Linotype" pitchFamily="18" charset="0"/>
        <a:ea typeface="+mn-ea"/>
        <a:cs typeface="+mn-cs"/>
      </a:defRPr>
    </a:lvl5pPr>
    <a:lvl6pPr marL="2286000" algn="l" defTabSz="914400" rtl="0" eaLnBrk="1" latinLnBrk="0" hangingPunct="1">
      <a:defRPr sz="1400" kern="1200">
        <a:solidFill>
          <a:schemeClr val="tx1"/>
        </a:solidFill>
        <a:latin typeface="Palatino Linotype" pitchFamily="18" charset="0"/>
        <a:ea typeface="+mn-ea"/>
        <a:cs typeface="+mn-cs"/>
      </a:defRPr>
    </a:lvl6pPr>
    <a:lvl7pPr marL="2743200" algn="l" defTabSz="914400" rtl="0" eaLnBrk="1" latinLnBrk="0" hangingPunct="1">
      <a:defRPr sz="1400" kern="1200">
        <a:solidFill>
          <a:schemeClr val="tx1"/>
        </a:solidFill>
        <a:latin typeface="Palatino Linotype" pitchFamily="18" charset="0"/>
        <a:ea typeface="+mn-ea"/>
        <a:cs typeface="+mn-cs"/>
      </a:defRPr>
    </a:lvl7pPr>
    <a:lvl8pPr marL="3200400" algn="l" defTabSz="914400" rtl="0" eaLnBrk="1" latinLnBrk="0" hangingPunct="1">
      <a:defRPr sz="1400" kern="1200">
        <a:solidFill>
          <a:schemeClr val="tx1"/>
        </a:solidFill>
        <a:latin typeface="Palatino Linotype" pitchFamily="18" charset="0"/>
        <a:ea typeface="+mn-ea"/>
        <a:cs typeface="+mn-cs"/>
      </a:defRPr>
    </a:lvl8pPr>
    <a:lvl9pPr marL="3657600" algn="l" defTabSz="914400" rtl="0" eaLnBrk="1" latinLnBrk="0" hangingPunct="1">
      <a:defRPr sz="1400" kern="1200">
        <a:solidFill>
          <a:schemeClr val="tx1"/>
        </a:solidFill>
        <a:latin typeface="Palatino Linotype"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648"/>
    <a:srgbClr val="6AB6C8"/>
    <a:srgbClr val="E54070"/>
    <a:srgbClr val="E2AB42"/>
    <a:srgbClr val="E7EA73"/>
    <a:srgbClr val="92C9D7"/>
    <a:srgbClr val="F17391"/>
    <a:srgbClr val="E6003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626"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pPr>
              <a:defRPr/>
            </a:pPr>
            <a:endParaRPr lang="en-GB"/>
          </a:p>
        </p:txBody>
      </p:sp>
      <p:sp>
        <p:nvSpPr>
          <p:cNvPr id="942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a:defRPr/>
            </a:pPr>
            <a:endParaRPr lang="en-GB"/>
          </a:p>
        </p:txBody>
      </p:sp>
      <p:sp>
        <p:nvSpPr>
          <p:cNvPr id="942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lvl1pPr>
          </a:lstStyle>
          <a:p>
            <a:pPr>
              <a:defRPr/>
            </a:pPr>
            <a:endParaRPr lang="en-GB"/>
          </a:p>
        </p:txBody>
      </p:sp>
      <p:sp>
        <p:nvSpPr>
          <p:cNvPr id="942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lvl1pPr>
          </a:lstStyle>
          <a:p>
            <a:pPr>
              <a:defRPr/>
            </a:pPr>
            <a:fld id="{E4137995-B730-4E03-A634-081A54F20526}" type="slidenum">
              <a:rPr lang="en-GB"/>
              <a:pPr>
                <a:defRPr/>
              </a:pPr>
              <a:t>‹#›</a:t>
            </a:fld>
            <a:endParaRPr lang="en-GB"/>
          </a:p>
        </p:txBody>
      </p:sp>
    </p:spTree>
    <p:extLst>
      <p:ext uri="{BB962C8B-B14F-4D97-AF65-F5344CB8AC3E}">
        <p14:creationId xmlns:p14="http://schemas.microsoft.com/office/powerpoint/2010/main" xmlns="" val="3889402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pPr>
              <a:defRPr/>
            </a:pPr>
            <a:endParaRPr lang="en-GB"/>
          </a:p>
        </p:txBody>
      </p:sp>
      <p:sp>
        <p:nvSpPr>
          <p:cNvPr id="890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a:defRPr/>
            </a:pPr>
            <a:endParaRPr lang="en-GB"/>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90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90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lvl1pPr>
          </a:lstStyle>
          <a:p>
            <a:pPr>
              <a:defRPr/>
            </a:pPr>
            <a:endParaRPr lang="en-GB"/>
          </a:p>
        </p:txBody>
      </p:sp>
      <p:sp>
        <p:nvSpPr>
          <p:cNvPr id="890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lvl1pPr>
          </a:lstStyle>
          <a:p>
            <a:pPr>
              <a:defRPr/>
            </a:pPr>
            <a:fld id="{97831147-9272-4F68-BB63-F8D4D44B9341}" type="slidenum">
              <a:rPr lang="en-GB"/>
              <a:pPr>
                <a:defRPr/>
              </a:pPr>
              <a:t>‹#›</a:t>
            </a:fld>
            <a:endParaRPr lang="en-GB"/>
          </a:p>
        </p:txBody>
      </p:sp>
    </p:spTree>
    <p:extLst>
      <p:ext uri="{BB962C8B-B14F-4D97-AF65-F5344CB8AC3E}">
        <p14:creationId xmlns:p14="http://schemas.microsoft.com/office/powerpoint/2010/main" xmlns="" val="592382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Palatino Linotype"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Palatino Linotype"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Palatino Linotype"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Palatino Linotype"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Palatino Linotype"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0F48C682-3C12-41C1-A47D-C193FAEAFB0C}" type="slidenum">
              <a:rPr lang="en-GB" smtClean="0"/>
              <a:pPr/>
              <a:t>1</a:t>
            </a:fld>
            <a:endParaRPr lang="en-GB"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fi-FI" smtClean="0"/>
          </a:p>
        </p:txBody>
      </p:sp>
    </p:spTree>
    <p:extLst>
      <p:ext uri="{BB962C8B-B14F-4D97-AF65-F5344CB8AC3E}">
        <p14:creationId xmlns:p14="http://schemas.microsoft.com/office/powerpoint/2010/main" xmlns="" val="2369899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1CF1651-E9F9-4DD6-B7F8-7C366F3AB5F2}" type="slidenum">
              <a:rPr lang="en-GB" smtClean="0"/>
              <a:pPr/>
              <a:t>6</a:t>
            </a:fld>
            <a:endParaRPr lang="en-GB"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fi-FI" smtClean="0"/>
          </a:p>
        </p:txBody>
      </p:sp>
    </p:spTree>
    <p:extLst>
      <p:ext uri="{BB962C8B-B14F-4D97-AF65-F5344CB8AC3E}">
        <p14:creationId xmlns:p14="http://schemas.microsoft.com/office/powerpoint/2010/main" xmlns="" val="2802520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3" descr="border"/>
          <p:cNvPicPr>
            <a:picLocks noChangeAspect="1" noChangeArrowheads="1"/>
          </p:cNvPicPr>
          <p:nvPr/>
        </p:nvPicPr>
        <p:blipFill>
          <a:blip r:embed="rId2" cstate="print"/>
          <a:srcRect/>
          <a:stretch>
            <a:fillRect/>
          </a:stretch>
        </p:blipFill>
        <p:spPr bwMode="auto">
          <a:xfrm>
            <a:off x="431800" y="0"/>
            <a:ext cx="8712200" cy="6426200"/>
          </a:xfrm>
          <a:prstGeom prst="rect">
            <a:avLst/>
          </a:prstGeom>
          <a:noFill/>
          <a:ln w="9525">
            <a:noFill/>
            <a:miter lim="800000"/>
            <a:headEnd/>
            <a:tailEnd/>
          </a:ln>
        </p:spPr>
      </p:pic>
      <p:pic>
        <p:nvPicPr>
          <p:cNvPr id="5" name="Kuva 11" descr="UEF_eng_pysty_1_rgb.jpg"/>
          <p:cNvPicPr>
            <a:picLocks noChangeAspect="1"/>
          </p:cNvPicPr>
          <p:nvPr/>
        </p:nvPicPr>
        <p:blipFill>
          <a:blip r:embed="rId3" cstate="print"/>
          <a:srcRect/>
          <a:stretch>
            <a:fillRect/>
          </a:stretch>
        </p:blipFill>
        <p:spPr bwMode="auto">
          <a:xfrm>
            <a:off x="6072188" y="4857750"/>
            <a:ext cx="1825625" cy="1435100"/>
          </a:xfrm>
          <a:prstGeom prst="rect">
            <a:avLst/>
          </a:prstGeom>
          <a:noFill/>
          <a:ln w="9525">
            <a:noFill/>
            <a:miter lim="800000"/>
            <a:headEnd/>
            <a:tailEnd/>
          </a:ln>
        </p:spPr>
      </p:pic>
      <p:sp>
        <p:nvSpPr>
          <p:cNvPr id="81923" name="Rectangle 3"/>
          <p:cNvSpPr>
            <a:spLocks noGrp="1" noChangeArrowheads="1"/>
          </p:cNvSpPr>
          <p:nvPr>
            <p:ph type="ctrTitle"/>
          </p:nvPr>
        </p:nvSpPr>
        <p:spPr>
          <a:xfrm>
            <a:off x="719138" y="2133600"/>
            <a:ext cx="7705725" cy="1547813"/>
          </a:xfrm>
        </p:spPr>
        <p:txBody>
          <a:bodyPr/>
          <a:lstStyle>
            <a:lvl1pPr>
              <a:lnSpc>
                <a:spcPts val="4200"/>
              </a:lnSpc>
              <a:defRPr sz="3300"/>
            </a:lvl1pPr>
          </a:lstStyle>
          <a:p>
            <a:r>
              <a:rPr lang="en-US" smtClean="0"/>
              <a:t>Click to edit Master title style</a:t>
            </a:r>
            <a:endParaRPr lang="fi-FI"/>
          </a:p>
        </p:txBody>
      </p:sp>
      <p:sp>
        <p:nvSpPr>
          <p:cNvPr id="81924" name="Rectangle 4"/>
          <p:cNvSpPr>
            <a:spLocks noGrp="1" noChangeArrowheads="1"/>
          </p:cNvSpPr>
          <p:nvPr>
            <p:ph type="subTitle" idx="1"/>
          </p:nvPr>
        </p:nvSpPr>
        <p:spPr>
          <a:xfrm>
            <a:off x="719138" y="836613"/>
            <a:ext cx="7705725" cy="647700"/>
          </a:xfrm>
        </p:spPr>
        <p:txBody>
          <a:bodyPr rIns="91440"/>
          <a:lstStyle>
            <a:lvl1pPr marL="0" indent="0">
              <a:buFontTx/>
              <a:buNone/>
              <a:defRPr sz="1400"/>
            </a:lvl1pPr>
          </a:lstStyle>
          <a:p>
            <a:r>
              <a:rPr lang="en-US" smtClean="0"/>
              <a:t>Click to edit Master subtitle style</a:t>
            </a:r>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en-US"/>
          </a:p>
        </p:txBody>
      </p:sp>
      <p:sp>
        <p:nvSpPr>
          <p:cNvPr id="3" name="Pystysuoran tekstin paikkamerkki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D72E4EB-7A63-4E81-9CA5-B3C1FBECCFD6}" type="datetime1">
              <a:rPr lang="fi-FI"/>
              <a:pPr>
                <a:defRPr/>
              </a:pPr>
              <a:t>7.10.2014</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6" name="Rectangle 6"/>
          <p:cNvSpPr>
            <a:spLocks noGrp="1" noChangeArrowheads="1"/>
          </p:cNvSpPr>
          <p:nvPr>
            <p:ph type="sldNum" sz="quarter" idx="12"/>
          </p:nvPr>
        </p:nvSpPr>
        <p:spPr>
          <a:ln/>
        </p:spPr>
        <p:txBody>
          <a:bodyPr/>
          <a:lstStyle>
            <a:lvl1pPr>
              <a:defRPr/>
            </a:lvl1pPr>
          </a:lstStyle>
          <a:p>
            <a:pPr>
              <a:defRPr/>
            </a:pPr>
            <a:fld id="{A4627FB3-4ADE-43A9-A9D8-F968A0579DA4}" type="slidenum">
              <a:rPr lang="fi-FI"/>
              <a:pPr>
                <a:defRPr/>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715125" y="657225"/>
            <a:ext cx="1997075" cy="5364163"/>
          </a:xfrm>
        </p:spPr>
        <p:txBody>
          <a:bodyPr vert="eaVert"/>
          <a:lstStyle/>
          <a:p>
            <a:r>
              <a:rPr lang="en-US" smtClean="0"/>
              <a:t>Click to edit Master title style</a:t>
            </a:r>
            <a:endParaRPr lang="en-US"/>
          </a:p>
        </p:txBody>
      </p:sp>
      <p:sp>
        <p:nvSpPr>
          <p:cNvPr id="3" name="Pystysuoran tekstin paikkamerkki 2"/>
          <p:cNvSpPr>
            <a:spLocks noGrp="1"/>
          </p:cNvSpPr>
          <p:nvPr>
            <p:ph type="body" orient="vert" idx="1"/>
          </p:nvPr>
        </p:nvSpPr>
        <p:spPr>
          <a:xfrm>
            <a:off x="719138" y="657225"/>
            <a:ext cx="5843587"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BBDF64C-9DC1-4869-9BF5-A4983620C364}" type="datetime1">
              <a:rPr lang="fi-FI"/>
              <a:pPr>
                <a:defRPr/>
              </a:pPr>
              <a:t>7.10.2014</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6" name="Rectangle 6"/>
          <p:cNvSpPr>
            <a:spLocks noGrp="1" noChangeArrowheads="1"/>
          </p:cNvSpPr>
          <p:nvPr>
            <p:ph type="sldNum" sz="quarter" idx="12"/>
          </p:nvPr>
        </p:nvSpPr>
        <p:spPr>
          <a:ln/>
        </p:spPr>
        <p:txBody>
          <a:bodyPr/>
          <a:lstStyle>
            <a:lvl1pPr>
              <a:defRPr/>
            </a:lvl1pPr>
          </a:lstStyle>
          <a:p>
            <a:pPr>
              <a:defRPr/>
            </a:pPr>
            <a:fld id="{1E38DF39-80FE-4CB2-981D-C0EE631CDBF2}" type="slidenum">
              <a:rPr lang="fi-FI"/>
              <a:pPr>
                <a:defRPr/>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719138" y="657225"/>
            <a:ext cx="7993062" cy="1008063"/>
          </a:xfrm>
        </p:spPr>
        <p:txBody>
          <a:bodyPr/>
          <a:lstStyle/>
          <a:p>
            <a:r>
              <a:rPr lang="en-US" smtClean="0"/>
              <a:t>Click to edit Master title style</a:t>
            </a:r>
            <a:endParaRPr lang="en-US"/>
          </a:p>
        </p:txBody>
      </p:sp>
      <p:sp>
        <p:nvSpPr>
          <p:cNvPr id="3" name="Tekstin paikkamerkki 2"/>
          <p:cNvSpPr>
            <a:spLocks noGrp="1"/>
          </p:cNvSpPr>
          <p:nvPr>
            <p:ph type="body" sz="half" idx="1"/>
          </p:nvPr>
        </p:nvSpPr>
        <p:spPr>
          <a:xfrm>
            <a:off x="719138" y="1844675"/>
            <a:ext cx="3919537" cy="4176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isällön paikkamerkki 3"/>
          <p:cNvSpPr>
            <a:spLocks noGrp="1"/>
          </p:cNvSpPr>
          <p:nvPr>
            <p:ph sz="half" idx="2"/>
          </p:nvPr>
        </p:nvSpPr>
        <p:spPr>
          <a:xfrm>
            <a:off x="4791075" y="1844675"/>
            <a:ext cx="3921125" cy="4176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259E97B-08BE-4A0D-BABA-D245B94EBEF9}" type="datetime1">
              <a:rPr lang="fi-FI"/>
              <a:pPr>
                <a:defRPr/>
              </a:pPr>
              <a:t>7.10.2014</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7" name="Rectangle 6"/>
          <p:cNvSpPr>
            <a:spLocks noGrp="1" noChangeArrowheads="1"/>
          </p:cNvSpPr>
          <p:nvPr>
            <p:ph type="sldNum" sz="quarter" idx="12"/>
          </p:nvPr>
        </p:nvSpPr>
        <p:spPr>
          <a:ln/>
        </p:spPr>
        <p:txBody>
          <a:bodyPr/>
          <a:lstStyle>
            <a:lvl1pPr>
              <a:defRPr/>
            </a:lvl1pPr>
          </a:lstStyle>
          <a:p>
            <a:pPr>
              <a:defRPr/>
            </a:pPr>
            <a:fld id="{AE6E13E6-05ED-4C95-A96B-84291411B7D9}" type="slidenum">
              <a:rPr lang="fi-FI"/>
              <a:pPr>
                <a:defRPr/>
              </a:pPr>
              <a:t>‹#›</a:t>
            </a:fld>
            <a:endParaRPr lang="fi-F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8" descr="border_blue"/>
          <p:cNvPicPr>
            <a:picLocks noChangeAspect="1" noChangeArrowheads="1"/>
          </p:cNvPicPr>
          <p:nvPr/>
        </p:nvPicPr>
        <p:blipFill>
          <a:blip r:embed="rId2" cstate="print"/>
          <a:srcRect/>
          <a:stretch>
            <a:fillRect/>
          </a:stretch>
        </p:blipFill>
        <p:spPr bwMode="auto">
          <a:xfrm>
            <a:off x="0" y="431800"/>
            <a:ext cx="8712200" cy="6426200"/>
          </a:xfrm>
          <a:prstGeom prst="rect">
            <a:avLst/>
          </a:prstGeom>
          <a:noFill/>
          <a:ln w="9525">
            <a:noFill/>
            <a:miter lim="800000"/>
            <a:headEnd/>
            <a:tailEnd/>
          </a:ln>
        </p:spPr>
      </p:pic>
      <p:pic>
        <p:nvPicPr>
          <p:cNvPr id="5" name="Kuva 11" descr="UEF_eng_pysty_1_rgb.jpg"/>
          <p:cNvPicPr>
            <a:picLocks noChangeAspect="1"/>
          </p:cNvPicPr>
          <p:nvPr/>
        </p:nvPicPr>
        <p:blipFill>
          <a:blip r:embed="rId3" cstate="print"/>
          <a:srcRect/>
          <a:stretch>
            <a:fillRect/>
          </a:stretch>
        </p:blipFill>
        <p:spPr bwMode="auto">
          <a:xfrm>
            <a:off x="1317625" y="4214813"/>
            <a:ext cx="1825625" cy="1435100"/>
          </a:xfrm>
          <a:prstGeom prst="rect">
            <a:avLst/>
          </a:prstGeom>
          <a:noFill/>
          <a:ln w="9525">
            <a:noFill/>
            <a:miter lim="800000"/>
            <a:headEnd/>
            <a:tailEnd/>
          </a:ln>
        </p:spPr>
      </p:pic>
      <p:sp>
        <p:nvSpPr>
          <p:cNvPr id="91139" name="Rectangle 3"/>
          <p:cNvSpPr>
            <a:spLocks noGrp="1" noChangeArrowheads="1"/>
          </p:cNvSpPr>
          <p:nvPr>
            <p:ph type="ctrTitle"/>
          </p:nvPr>
        </p:nvSpPr>
        <p:spPr>
          <a:xfrm>
            <a:off x="1511300" y="1773238"/>
            <a:ext cx="6913563" cy="1908175"/>
          </a:xfrm>
        </p:spPr>
        <p:txBody>
          <a:bodyPr/>
          <a:lstStyle>
            <a:lvl1pPr>
              <a:lnSpc>
                <a:spcPts val="4200"/>
              </a:lnSpc>
              <a:defRPr sz="3400" b="0" i="1"/>
            </a:lvl1pPr>
          </a:lstStyle>
          <a:p>
            <a:r>
              <a:rPr lang="fi-FI"/>
              <a:t>Click to edit Master title style</a:t>
            </a:r>
          </a:p>
        </p:txBody>
      </p:sp>
      <p:sp>
        <p:nvSpPr>
          <p:cNvPr id="91147" name="Rectangle 11"/>
          <p:cNvSpPr>
            <a:spLocks noGrp="1" noChangeArrowheads="1"/>
          </p:cNvSpPr>
          <p:nvPr>
            <p:ph type="subTitle" idx="1"/>
          </p:nvPr>
        </p:nvSpPr>
        <p:spPr>
          <a:xfrm>
            <a:off x="4572000" y="5229225"/>
            <a:ext cx="3563938" cy="504825"/>
          </a:xfrm>
        </p:spPr>
        <p:txBody>
          <a:bodyPr rIns="91440" anchor="b"/>
          <a:lstStyle>
            <a:lvl1pPr marL="0" indent="0" algn="r">
              <a:buFontTx/>
              <a:buNone/>
              <a:defRPr i="1"/>
            </a:lvl1pPr>
          </a:lstStyle>
          <a:p>
            <a:r>
              <a:rPr lang="fi-FI"/>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533FDE-2B34-4FE6-A709-92486B3C5604}" type="datetime1">
              <a:rPr lang="fi-FI"/>
              <a:pPr>
                <a:defRPr/>
              </a:pPr>
              <a:t>7.10.2014</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6" name="Rectangle 6"/>
          <p:cNvSpPr>
            <a:spLocks noGrp="1" noChangeArrowheads="1"/>
          </p:cNvSpPr>
          <p:nvPr>
            <p:ph type="sldNum" sz="quarter" idx="12"/>
          </p:nvPr>
        </p:nvSpPr>
        <p:spPr>
          <a:ln/>
        </p:spPr>
        <p:txBody>
          <a:bodyPr/>
          <a:lstStyle>
            <a:lvl1pPr>
              <a:defRPr/>
            </a:lvl1pPr>
          </a:lstStyle>
          <a:p>
            <a:pPr>
              <a:defRPr/>
            </a:pPr>
            <a:fld id="{49246213-BAD3-48BF-8BA3-7FF166F38894}" type="slidenum">
              <a:rPr lang="fi-FI"/>
              <a:pPr>
                <a:defRPr/>
              </a:pPr>
              <a:t>‹#›</a:t>
            </a:fld>
            <a:endParaRPr lang="fi-FI"/>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lstStyle>
            <a:lvl1pPr algn="l">
              <a:defRPr sz="4000" b="1" cap="all"/>
            </a:lvl1pPr>
          </a:lstStyle>
          <a:p>
            <a:r>
              <a:rPr lang="fi-FI" smtClean="0"/>
              <a:t>Muokkaa perustyyl. napsautt.</a:t>
            </a:r>
            <a:endParaRPr lang="en-US"/>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2D2FABF7-5EC7-4356-971D-8EBAD9D31D2D}" type="datetime1">
              <a:rPr lang="fi-FI"/>
              <a:pPr>
                <a:defRPr/>
              </a:pPr>
              <a:t>7.10.2014</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6" name="Rectangle 6"/>
          <p:cNvSpPr>
            <a:spLocks noGrp="1" noChangeArrowheads="1"/>
          </p:cNvSpPr>
          <p:nvPr>
            <p:ph type="sldNum" sz="quarter" idx="12"/>
          </p:nvPr>
        </p:nvSpPr>
        <p:spPr>
          <a:ln/>
        </p:spPr>
        <p:txBody>
          <a:bodyPr/>
          <a:lstStyle>
            <a:lvl1pPr>
              <a:defRPr/>
            </a:lvl1pPr>
          </a:lstStyle>
          <a:p>
            <a:pPr>
              <a:defRPr/>
            </a:pPr>
            <a:fld id="{B8FFFF6F-F529-4C29-BEE9-8603C88B9AEA}" type="slidenum">
              <a:rPr lang="fi-FI"/>
              <a:pPr>
                <a:defRPr/>
              </a:pPr>
              <a:t>‹#›</a:t>
            </a:fld>
            <a:endParaRPr lang="fi-F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sz="half" idx="1"/>
          </p:nvPr>
        </p:nvSpPr>
        <p:spPr>
          <a:xfrm>
            <a:off x="719138" y="1844675"/>
            <a:ext cx="3919537" cy="417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Sisällön paikkamerkki 3"/>
          <p:cNvSpPr>
            <a:spLocks noGrp="1"/>
          </p:cNvSpPr>
          <p:nvPr>
            <p:ph sz="half" idx="2"/>
          </p:nvPr>
        </p:nvSpPr>
        <p:spPr>
          <a:xfrm>
            <a:off x="4791075" y="1844675"/>
            <a:ext cx="3921125" cy="417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A6FE4A5-C84F-436C-8266-BCD343671676}" type="datetime1">
              <a:rPr lang="fi-FI"/>
              <a:pPr>
                <a:defRPr/>
              </a:pPr>
              <a:t>7.10.2014</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7" name="Rectangle 6"/>
          <p:cNvSpPr>
            <a:spLocks noGrp="1" noChangeArrowheads="1"/>
          </p:cNvSpPr>
          <p:nvPr>
            <p:ph type="sldNum" sz="quarter" idx="12"/>
          </p:nvPr>
        </p:nvSpPr>
        <p:spPr>
          <a:ln/>
        </p:spPr>
        <p:txBody>
          <a:bodyPr/>
          <a:lstStyle>
            <a:lvl1pPr>
              <a:defRPr/>
            </a:lvl1pPr>
          </a:lstStyle>
          <a:p>
            <a:pPr>
              <a:defRPr/>
            </a:pPr>
            <a:fld id="{9509944B-F55F-4279-8867-4C9FE4F79F91}" type="slidenum">
              <a:rPr lang="fi-FI"/>
              <a:pPr>
                <a:defRPr/>
              </a:pPr>
              <a:t>‹#›</a:t>
            </a:fld>
            <a:endParaRPr lang="fi-F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en-US"/>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B3551F7-0FFD-415C-82BF-1AC87E59CD15}" type="datetime1">
              <a:rPr lang="fi-FI"/>
              <a:pPr>
                <a:defRPr/>
              </a:pPr>
              <a:t>7.10.2014</a:t>
            </a:fld>
            <a:endParaRPr lang="fi-FI"/>
          </a:p>
        </p:txBody>
      </p:sp>
      <p:sp>
        <p:nvSpPr>
          <p:cNvPr id="8"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9" name="Rectangle 6"/>
          <p:cNvSpPr>
            <a:spLocks noGrp="1" noChangeArrowheads="1"/>
          </p:cNvSpPr>
          <p:nvPr>
            <p:ph type="sldNum" sz="quarter" idx="12"/>
          </p:nvPr>
        </p:nvSpPr>
        <p:spPr>
          <a:ln/>
        </p:spPr>
        <p:txBody>
          <a:bodyPr/>
          <a:lstStyle>
            <a:lvl1pPr>
              <a:defRPr/>
            </a:lvl1pPr>
          </a:lstStyle>
          <a:p>
            <a:pPr>
              <a:defRPr/>
            </a:pPr>
            <a:fld id="{C44DB76E-4409-4063-B3E7-32CD1BACFB14}" type="slidenum">
              <a:rPr lang="fi-FI"/>
              <a:pPr>
                <a:defRPr/>
              </a:pPr>
              <a:t>‹#›</a:t>
            </a:fld>
            <a:endParaRPr lang="fi-F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1D08D6C-C8CF-4F25-8AF8-C7A513E0C69B}" type="datetime1">
              <a:rPr lang="fi-FI"/>
              <a:pPr>
                <a:defRPr/>
              </a:pPr>
              <a:t>7.10.2014</a:t>
            </a:fld>
            <a:endParaRPr lang="fi-FI"/>
          </a:p>
        </p:txBody>
      </p:sp>
      <p:sp>
        <p:nvSpPr>
          <p:cNvPr id="4"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5" name="Rectangle 6"/>
          <p:cNvSpPr>
            <a:spLocks noGrp="1" noChangeArrowheads="1"/>
          </p:cNvSpPr>
          <p:nvPr>
            <p:ph type="sldNum" sz="quarter" idx="12"/>
          </p:nvPr>
        </p:nvSpPr>
        <p:spPr>
          <a:ln/>
        </p:spPr>
        <p:txBody>
          <a:bodyPr/>
          <a:lstStyle>
            <a:lvl1pPr>
              <a:defRPr/>
            </a:lvl1pPr>
          </a:lstStyle>
          <a:p>
            <a:pPr>
              <a:defRPr/>
            </a:pPr>
            <a:fld id="{B2B23FDB-2AAA-4FBE-BCB3-17523794118D}" type="slidenum">
              <a:rPr lang="fi-FI"/>
              <a:pPr>
                <a:defRPr/>
              </a:pPr>
              <a:t>‹#›</a:t>
            </a:fld>
            <a:endParaRPr lang="fi-F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C65252D-3F84-4B6E-BCB2-FDCB2D58805D}" type="datetime1">
              <a:rPr lang="fi-FI"/>
              <a:pPr>
                <a:defRPr/>
              </a:pPr>
              <a:t>7.10.2014</a:t>
            </a:fld>
            <a:endParaRPr lang="fi-FI"/>
          </a:p>
        </p:txBody>
      </p:sp>
      <p:sp>
        <p:nvSpPr>
          <p:cNvPr id="3"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4" name="Rectangle 6"/>
          <p:cNvSpPr>
            <a:spLocks noGrp="1" noChangeArrowheads="1"/>
          </p:cNvSpPr>
          <p:nvPr>
            <p:ph type="sldNum" sz="quarter" idx="12"/>
          </p:nvPr>
        </p:nvSpPr>
        <p:spPr>
          <a:ln/>
        </p:spPr>
        <p:txBody>
          <a:bodyPr/>
          <a:lstStyle>
            <a:lvl1pPr>
              <a:defRPr/>
            </a:lvl1pPr>
          </a:lstStyle>
          <a:p>
            <a:pPr>
              <a:defRPr/>
            </a:pPr>
            <a:fld id="{47ECF5A7-3365-4692-9F56-44EA326EF9A7}" type="slidenum">
              <a:rPr lang="fi-FI"/>
              <a:pPr>
                <a:defRPr/>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en-US"/>
          </a:p>
        </p:txBody>
      </p:sp>
      <p:sp>
        <p:nvSpPr>
          <p:cNvPr id="3" name="Sisällön paikkamerkki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4B5412C-1AE1-46A3-992E-D6D96BB38EFF}" type="datetime1">
              <a:rPr lang="fi-FI"/>
              <a:pPr>
                <a:defRPr/>
              </a:pPr>
              <a:t>7.10.2014</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6" name="Rectangle 6"/>
          <p:cNvSpPr>
            <a:spLocks noGrp="1" noChangeArrowheads="1"/>
          </p:cNvSpPr>
          <p:nvPr>
            <p:ph type="sldNum" sz="quarter" idx="12"/>
          </p:nvPr>
        </p:nvSpPr>
        <p:spPr>
          <a:ln/>
        </p:spPr>
        <p:txBody>
          <a:bodyPr/>
          <a:lstStyle>
            <a:lvl1pPr>
              <a:defRPr/>
            </a:lvl1pPr>
          </a:lstStyle>
          <a:p>
            <a:pPr>
              <a:defRPr/>
            </a:pPr>
            <a:fld id="{F97F679A-D8F5-4D37-86F7-DA47592AEDFC}" type="slidenum">
              <a:rPr lang="fi-FI"/>
              <a:pPr>
                <a:defRPr/>
              </a:pPr>
              <a:t>‹#›</a:t>
            </a:fld>
            <a:endParaRPr lang="fi-F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en-US"/>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BC051772-B33C-42C6-B5AE-376F6A9B6737}" type="datetime1">
              <a:rPr lang="fi-FI"/>
              <a:pPr>
                <a:defRPr/>
              </a:pPr>
              <a:t>7.10.2014</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7" name="Rectangle 6"/>
          <p:cNvSpPr>
            <a:spLocks noGrp="1" noChangeArrowheads="1"/>
          </p:cNvSpPr>
          <p:nvPr>
            <p:ph type="sldNum" sz="quarter" idx="12"/>
          </p:nvPr>
        </p:nvSpPr>
        <p:spPr>
          <a:ln/>
        </p:spPr>
        <p:txBody>
          <a:bodyPr/>
          <a:lstStyle>
            <a:lvl1pPr>
              <a:defRPr/>
            </a:lvl1pPr>
          </a:lstStyle>
          <a:p>
            <a:pPr>
              <a:defRPr/>
            </a:pPr>
            <a:fld id="{E57395B1-AA1B-47C2-8183-B0D6969977CA}" type="slidenum">
              <a:rPr lang="fi-FI"/>
              <a:pPr>
                <a:defRPr/>
              </a:pPr>
              <a:t>‹#›</a:t>
            </a:fld>
            <a:endParaRPr lang="fi-FI"/>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en-US"/>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EA87140E-D18E-42BF-A202-5DCA551BB9A8}" type="datetime1">
              <a:rPr lang="fi-FI"/>
              <a:pPr>
                <a:defRPr/>
              </a:pPr>
              <a:t>7.10.2014</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7" name="Rectangle 6"/>
          <p:cNvSpPr>
            <a:spLocks noGrp="1" noChangeArrowheads="1"/>
          </p:cNvSpPr>
          <p:nvPr>
            <p:ph type="sldNum" sz="quarter" idx="12"/>
          </p:nvPr>
        </p:nvSpPr>
        <p:spPr>
          <a:ln/>
        </p:spPr>
        <p:txBody>
          <a:bodyPr/>
          <a:lstStyle>
            <a:lvl1pPr>
              <a:defRPr/>
            </a:lvl1pPr>
          </a:lstStyle>
          <a:p>
            <a:pPr>
              <a:defRPr/>
            </a:pPr>
            <a:fld id="{195ED8EC-DC33-4D68-B479-516FF7EA473A}" type="slidenum">
              <a:rPr lang="fi-FI"/>
              <a:pPr>
                <a:defRPr/>
              </a:pPr>
              <a:t>‹#›</a:t>
            </a:fld>
            <a:endParaRPr lang="fi-F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97F8A97-A0DE-43DB-9F7F-C4A51F9A2375}" type="datetime1">
              <a:rPr lang="fi-FI"/>
              <a:pPr>
                <a:defRPr/>
              </a:pPr>
              <a:t>7.10.2014</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6" name="Rectangle 6"/>
          <p:cNvSpPr>
            <a:spLocks noGrp="1" noChangeArrowheads="1"/>
          </p:cNvSpPr>
          <p:nvPr>
            <p:ph type="sldNum" sz="quarter" idx="12"/>
          </p:nvPr>
        </p:nvSpPr>
        <p:spPr>
          <a:ln/>
        </p:spPr>
        <p:txBody>
          <a:bodyPr/>
          <a:lstStyle>
            <a:lvl1pPr>
              <a:defRPr/>
            </a:lvl1pPr>
          </a:lstStyle>
          <a:p>
            <a:pPr>
              <a:defRPr/>
            </a:pPr>
            <a:fld id="{3CA705B7-E402-4096-9A5B-B55A72793382}" type="slidenum">
              <a:rPr lang="fi-FI"/>
              <a:pPr>
                <a:defRPr/>
              </a:pPr>
              <a:t>‹#›</a:t>
            </a:fld>
            <a:endParaRPr lang="fi-FI"/>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715125" y="657225"/>
            <a:ext cx="1997075" cy="5364163"/>
          </a:xfrm>
        </p:spPr>
        <p:txBody>
          <a:bodyPr vert="eaVert"/>
          <a:lstStyle/>
          <a:p>
            <a:r>
              <a:rPr lang="fi-FI" smtClean="0"/>
              <a:t>Muokkaa perustyyl. napsautt.</a:t>
            </a:r>
            <a:endParaRPr lang="en-US"/>
          </a:p>
        </p:txBody>
      </p:sp>
      <p:sp>
        <p:nvSpPr>
          <p:cNvPr id="3" name="Pystysuoran tekstin paikkamerkki 2"/>
          <p:cNvSpPr>
            <a:spLocks noGrp="1"/>
          </p:cNvSpPr>
          <p:nvPr>
            <p:ph type="body" orient="vert" idx="1"/>
          </p:nvPr>
        </p:nvSpPr>
        <p:spPr>
          <a:xfrm>
            <a:off x="719138" y="657225"/>
            <a:ext cx="5843587" cy="5364163"/>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9D9F61D-C283-4D8C-AC73-6F7353CA2D86}" type="datetime1">
              <a:rPr lang="fi-FI"/>
              <a:pPr>
                <a:defRPr/>
              </a:pPr>
              <a:t>7.10.2014</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6" name="Rectangle 6"/>
          <p:cNvSpPr>
            <a:spLocks noGrp="1" noChangeArrowheads="1"/>
          </p:cNvSpPr>
          <p:nvPr>
            <p:ph type="sldNum" sz="quarter" idx="12"/>
          </p:nvPr>
        </p:nvSpPr>
        <p:spPr>
          <a:ln/>
        </p:spPr>
        <p:txBody>
          <a:bodyPr/>
          <a:lstStyle>
            <a:lvl1pPr>
              <a:defRPr/>
            </a:lvl1pPr>
          </a:lstStyle>
          <a:p>
            <a:pPr>
              <a:defRPr/>
            </a:pPr>
            <a:fld id="{7B0DE742-9DE4-4F92-A64E-F8DE25031409}" type="slidenum">
              <a:rPr lang="fi-FI"/>
              <a:pPr>
                <a:defRPr/>
              </a:pPr>
              <a:t>‹#›</a:t>
            </a:fld>
            <a:endParaRPr lang="fi-FI"/>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4" name="Rectangle 10"/>
          <p:cNvSpPr>
            <a:spLocks noChangeArrowheads="1"/>
          </p:cNvSpPr>
          <p:nvPr/>
        </p:nvSpPr>
        <p:spPr bwMode="auto">
          <a:xfrm>
            <a:off x="431800" y="6075363"/>
            <a:ext cx="8277225" cy="53975"/>
          </a:xfrm>
          <a:prstGeom prst="rect">
            <a:avLst/>
          </a:prstGeom>
          <a:solidFill>
            <a:srgbClr val="92C9D7"/>
          </a:solidFill>
          <a:ln w="9525">
            <a:noFill/>
            <a:miter lim="800000"/>
            <a:headEnd/>
            <a:tailEnd/>
          </a:ln>
          <a:effectLst/>
        </p:spPr>
        <p:txBody>
          <a:bodyPr wrap="none" anchor="ctr"/>
          <a:lstStyle/>
          <a:p>
            <a:pPr>
              <a:defRPr/>
            </a:pPr>
            <a:endParaRPr lang="en-US"/>
          </a:p>
        </p:txBody>
      </p:sp>
      <p:sp>
        <p:nvSpPr>
          <p:cNvPr id="5" name="Rectangle 12"/>
          <p:cNvSpPr>
            <a:spLocks noChangeArrowheads="1"/>
          </p:cNvSpPr>
          <p:nvPr/>
        </p:nvSpPr>
        <p:spPr bwMode="auto">
          <a:xfrm>
            <a:off x="431800" y="368300"/>
            <a:ext cx="8277225" cy="53975"/>
          </a:xfrm>
          <a:prstGeom prst="rect">
            <a:avLst/>
          </a:prstGeom>
          <a:solidFill>
            <a:srgbClr val="F17391"/>
          </a:solidFill>
          <a:ln w="9525">
            <a:noFill/>
            <a:miter lim="800000"/>
            <a:headEnd/>
            <a:tailEnd/>
          </a:ln>
          <a:effectLst/>
        </p:spPr>
        <p:txBody>
          <a:bodyPr wrap="none" anchor="ctr"/>
          <a:lstStyle/>
          <a:p>
            <a:pPr>
              <a:defRPr/>
            </a:pPr>
            <a:endParaRPr lang="en-US"/>
          </a:p>
        </p:txBody>
      </p:sp>
      <p:pic>
        <p:nvPicPr>
          <p:cNvPr id="6" name="Kuva 11" descr="UEF_eng_vaaka_1_black.jpg"/>
          <p:cNvPicPr>
            <a:picLocks noChangeAspect="1"/>
          </p:cNvPicPr>
          <p:nvPr/>
        </p:nvPicPr>
        <p:blipFill>
          <a:blip r:embed="rId2" cstate="print"/>
          <a:srcRect/>
          <a:stretch>
            <a:fillRect/>
          </a:stretch>
        </p:blipFill>
        <p:spPr bwMode="auto">
          <a:xfrm>
            <a:off x="409575" y="6170613"/>
            <a:ext cx="1570038" cy="530225"/>
          </a:xfrm>
          <a:prstGeom prst="rect">
            <a:avLst/>
          </a:prstGeom>
          <a:noFill/>
          <a:ln w="9525">
            <a:noFill/>
            <a:miter lim="800000"/>
            <a:headEnd/>
            <a:tailEnd/>
          </a:ln>
        </p:spPr>
      </p:pic>
      <p:sp>
        <p:nvSpPr>
          <p:cNvPr id="93187" name="Rectangle 3"/>
          <p:cNvSpPr>
            <a:spLocks noGrp="1" noChangeArrowheads="1"/>
          </p:cNvSpPr>
          <p:nvPr>
            <p:ph type="ctrTitle"/>
          </p:nvPr>
        </p:nvSpPr>
        <p:spPr>
          <a:xfrm>
            <a:off x="4932363" y="2816225"/>
            <a:ext cx="3779837" cy="865188"/>
          </a:xfrm>
          <a:solidFill>
            <a:schemeClr val="bg1"/>
          </a:solidFill>
        </p:spPr>
        <p:txBody>
          <a:bodyPr lIns="270000" tIns="108000" rIns="270000" bIns="108000"/>
          <a:lstStyle>
            <a:lvl1pPr>
              <a:lnSpc>
                <a:spcPts val="2000"/>
              </a:lnSpc>
              <a:defRPr sz="1800" i="1"/>
            </a:lvl1pPr>
          </a:lstStyle>
          <a:p>
            <a:r>
              <a:rPr lang="fi-FI"/>
              <a:t>Click to edit Master title style</a:t>
            </a:r>
          </a:p>
        </p:txBody>
      </p:sp>
      <p:sp>
        <p:nvSpPr>
          <p:cNvPr id="93188" name="Rectangle 4"/>
          <p:cNvSpPr>
            <a:spLocks noGrp="1" noChangeArrowheads="1"/>
          </p:cNvSpPr>
          <p:nvPr>
            <p:ph type="subTitle" idx="1"/>
          </p:nvPr>
        </p:nvSpPr>
        <p:spPr>
          <a:xfrm>
            <a:off x="431800" y="115888"/>
            <a:ext cx="8280400" cy="217487"/>
          </a:xfrm>
        </p:spPr>
        <p:txBody>
          <a:bodyPr rIns="91440"/>
          <a:lstStyle>
            <a:lvl1pPr marL="0" indent="0">
              <a:buFontTx/>
              <a:buNone/>
              <a:defRPr sz="900" i="1"/>
            </a:lvl1pPr>
          </a:lstStyle>
          <a:p>
            <a:r>
              <a:rPr lang="fi-FI"/>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fld id="{F61D21D7-36DE-41A5-88B3-331EA4875649}" type="datetime1">
              <a:rPr lang="fi-FI"/>
              <a:pPr>
                <a:defRPr/>
              </a:pPr>
              <a:t>7.10.2014</a:t>
            </a:fld>
            <a:endParaRPr lang="fi-FI"/>
          </a:p>
        </p:txBody>
      </p:sp>
      <p:sp>
        <p:nvSpPr>
          <p:cNvPr id="8" name="Rectangle 8"/>
          <p:cNvSpPr>
            <a:spLocks noGrp="1" noChangeArrowheads="1"/>
          </p:cNvSpPr>
          <p:nvPr>
            <p:ph type="ftr" sz="quarter" idx="11"/>
          </p:nvPr>
        </p:nvSpPr>
        <p:spPr/>
        <p:txBody>
          <a:bodyPr/>
          <a:lstStyle>
            <a:lvl1pPr>
              <a:defRPr/>
            </a:lvl1pPr>
          </a:lstStyle>
          <a:p>
            <a:pPr>
              <a:defRPr/>
            </a:pPr>
            <a:r>
              <a:rPr lang="fi-FI"/>
              <a:t>Esityksen nimi / Tekijä</a:t>
            </a:r>
          </a:p>
        </p:txBody>
      </p:sp>
      <p:sp>
        <p:nvSpPr>
          <p:cNvPr id="9" name="Rectangle 9"/>
          <p:cNvSpPr>
            <a:spLocks noGrp="1" noChangeArrowheads="1"/>
          </p:cNvSpPr>
          <p:nvPr>
            <p:ph type="sldNum" sz="quarter" idx="12"/>
          </p:nvPr>
        </p:nvSpPr>
        <p:spPr/>
        <p:txBody>
          <a:bodyPr/>
          <a:lstStyle>
            <a:lvl1pPr>
              <a:defRPr/>
            </a:lvl1pPr>
          </a:lstStyle>
          <a:p>
            <a:pPr>
              <a:defRPr/>
            </a:pPr>
            <a:fld id="{7D4D0963-6BCD-4BAA-A724-422044A103C0}" type="slidenum">
              <a:rPr lang="fi-FI"/>
              <a:pPr>
                <a:defRPr/>
              </a:pPr>
              <a:t>‹#›</a:t>
            </a:fld>
            <a:endParaRPr lang="fi-FI"/>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A030BA4-5AA0-4810-A582-95D9F149773B}" type="datetime1">
              <a:rPr lang="fi-FI"/>
              <a:pPr>
                <a:defRPr/>
              </a:pPr>
              <a:t>7.10.2014</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6" name="Rectangle 6"/>
          <p:cNvSpPr>
            <a:spLocks noGrp="1" noChangeArrowheads="1"/>
          </p:cNvSpPr>
          <p:nvPr>
            <p:ph type="sldNum" sz="quarter" idx="12"/>
          </p:nvPr>
        </p:nvSpPr>
        <p:spPr>
          <a:ln/>
        </p:spPr>
        <p:txBody>
          <a:bodyPr/>
          <a:lstStyle>
            <a:lvl1pPr>
              <a:defRPr/>
            </a:lvl1pPr>
          </a:lstStyle>
          <a:p>
            <a:pPr>
              <a:defRPr/>
            </a:pPr>
            <a:fld id="{D9DE2DD5-7F6F-430C-BB41-19F888E6D48A}" type="slidenum">
              <a:rPr lang="fi-FI"/>
              <a:pPr>
                <a:defRPr/>
              </a:pPr>
              <a:t>‹#›</a:t>
            </a:fld>
            <a:endParaRPr lang="fi-FI"/>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lstStyle>
            <a:lvl1pPr algn="l">
              <a:defRPr sz="4000" b="1" cap="all"/>
            </a:lvl1pPr>
          </a:lstStyle>
          <a:p>
            <a:r>
              <a:rPr lang="fi-FI" smtClean="0"/>
              <a:t>Muokkaa perustyyl. napsautt.</a:t>
            </a:r>
            <a:endParaRPr lang="en-US"/>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EE7B4EF9-8CA1-4015-BCD9-73BF64242C47}" type="datetime1">
              <a:rPr lang="fi-FI"/>
              <a:pPr>
                <a:defRPr/>
              </a:pPr>
              <a:t>7.10.2014</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6" name="Rectangle 6"/>
          <p:cNvSpPr>
            <a:spLocks noGrp="1" noChangeArrowheads="1"/>
          </p:cNvSpPr>
          <p:nvPr>
            <p:ph type="sldNum" sz="quarter" idx="12"/>
          </p:nvPr>
        </p:nvSpPr>
        <p:spPr>
          <a:ln/>
        </p:spPr>
        <p:txBody>
          <a:bodyPr/>
          <a:lstStyle>
            <a:lvl1pPr>
              <a:defRPr/>
            </a:lvl1pPr>
          </a:lstStyle>
          <a:p>
            <a:pPr>
              <a:defRPr/>
            </a:pPr>
            <a:fld id="{F9EE1D73-CCD9-4938-BACD-EB5B89A97C52}" type="slidenum">
              <a:rPr lang="fi-FI"/>
              <a:pPr>
                <a:defRPr/>
              </a:pPr>
              <a:t>‹#›</a:t>
            </a:fld>
            <a:endParaRPr lang="fi-FI"/>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sz="half" idx="1"/>
          </p:nvPr>
        </p:nvSpPr>
        <p:spPr>
          <a:xfrm>
            <a:off x="719138" y="1844675"/>
            <a:ext cx="3919537" cy="417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Sisällön paikkamerkki 3"/>
          <p:cNvSpPr>
            <a:spLocks noGrp="1"/>
          </p:cNvSpPr>
          <p:nvPr>
            <p:ph sz="half" idx="2"/>
          </p:nvPr>
        </p:nvSpPr>
        <p:spPr>
          <a:xfrm>
            <a:off x="4791075" y="1844675"/>
            <a:ext cx="3921125" cy="417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40BCDD2-6DA1-47F6-9529-906BA69EF04F}" type="datetime1">
              <a:rPr lang="fi-FI"/>
              <a:pPr>
                <a:defRPr/>
              </a:pPr>
              <a:t>7.10.2014</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7" name="Rectangle 6"/>
          <p:cNvSpPr>
            <a:spLocks noGrp="1" noChangeArrowheads="1"/>
          </p:cNvSpPr>
          <p:nvPr>
            <p:ph type="sldNum" sz="quarter" idx="12"/>
          </p:nvPr>
        </p:nvSpPr>
        <p:spPr>
          <a:ln/>
        </p:spPr>
        <p:txBody>
          <a:bodyPr/>
          <a:lstStyle>
            <a:lvl1pPr>
              <a:defRPr/>
            </a:lvl1pPr>
          </a:lstStyle>
          <a:p>
            <a:pPr>
              <a:defRPr/>
            </a:pPr>
            <a:fld id="{B71230C3-DD1B-4F9E-826D-94EA3E7A92F8}" type="slidenum">
              <a:rPr lang="fi-FI"/>
              <a:pPr>
                <a:defRPr/>
              </a:pPr>
              <a:t>‹#›</a:t>
            </a:fld>
            <a:endParaRPr lang="fi-FI"/>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en-US"/>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D7572DB-C5D5-4735-A8EA-30E22235596E}" type="datetime1">
              <a:rPr lang="fi-FI"/>
              <a:pPr>
                <a:defRPr/>
              </a:pPr>
              <a:t>7.10.2014</a:t>
            </a:fld>
            <a:endParaRPr lang="fi-FI"/>
          </a:p>
        </p:txBody>
      </p:sp>
      <p:sp>
        <p:nvSpPr>
          <p:cNvPr id="8"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9" name="Rectangle 6"/>
          <p:cNvSpPr>
            <a:spLocks noGrp="1" noChangeArrowheads="1"/>
          </p:cNvSpPr>
          <p:nvPr>
            <p:ph type="sldNum" sz="quarter" idx="12"/>
          </p:nvPr>
        </p:nvSpPr>
        <p:spPr>
          <a:ln/>
        </p:spPr>
        <p:txBody>
          <a:bodyPr/>
          <a:lstStyle>
            <a:lvl1pPr>
              <a:defRPr/>
            </a:lvl1pPr>
          </a:lstStyle>
          <a:p>
            <a:pPr>
              <a:defRPr/>
            </a:pPr>
            <a:fld id="{59CF3EE0-D83C-455B-AE52-834C25C4F471}" type="slidenum">
              <a:rPr lang="fi-FI"/>
              <a:pPr>
                <a:defRPr/>
              </a:pPr>
              <a:t>‹#›</a:t>
            </a:fld>
            <a:endParaRPr lang="fi-FI"/>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413BB29-5904-4B3A-A960-4221BFB654ED}" type="datetime1">
              <a:rPr lang="fi-FI"/>
              <a:pPr>
                <a:defRPr/>
              </a:pPr>
              <a:t>7.10.2014</a:t>
            </a:fld>
            <a:endParaRPr lang="fi-FI"/>
          </a:p>
        </p:txBody>
      </p:sp>
      <p:sp>
        <p:nvSpPr>
          <p:cNvPr id="4"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5" name="Rectangle 6"/>
          <p:cNvSpPr>
            <a:spLocks noGrp="1" noChangeArrowheads="1"/>
          </p:cNvSpPr>
          <p:nvPr>
            <p:ph type="sldNum" sz="quarter" idx="12"/>
          </p:nvPr>
        </p:nvSpPr>
        <p:spPr>
          <a:ln/>
        </p:spPr>
        <p:txBody>
          <a:bodyPr/>
          <a:lstStyle>
            <a:lvl1pPr>
              <a:defRPr/>
            </a:lvl1pPr>
          </a:lstStyle>
          <a:p>
            <a:pPr>
              <a:defRPr/>
            </a:pPr>
            <a:fld id="{B2AAAA64-471E-4D19-97C4-8FA3AD41CA9D}" type="slidenum">
              <a:rPr lang="fi-FI"/>
              <a:pPr>
                <a:defRPr/>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E0DE8F8-32DA-4244-BD8C-A7B1EA73B413}" type="datetime1">
              <a:rPr lang="fi-FI"/>
              <a:pPr>
                <a:defRPr/>
              </a:pPr>
              <a:t>7.10.2014</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6" name="Rectangle 6"/>
          <p:cNvSpPr>
            <a:spLocks noGrp="1" noChangeArrowheads="1"/>
          </p:cNvSpPr>
          <p:nvPr>
            <p:ph type="sldNum" sz="quarter" idx="12"/>
          </p:nvPr>
        </p:nvSpPr>
        <p:spPr>
          <a:ln/>
        </p:spPr>
        <p:txBody>
          <a:bodyPr/>
          <a:lstStyle>
            <a:lvl1pPr>
              <a:defRPr/>
            </a:lvl1pPr>
          </a:lstStyle>
          <a:p>
            <a:pPr>
              <a:defRPr/>
            </a:pPr>
            <a:fld id="{56B5ACD3-673F-4A95-83A8-4B1E0034B7E7}" type="slidenum">
              <a:rPr lang="fi-FI"/>
              <a:pPr>
                <a:defRPr/>
              </a:pPr>
              <a:t>‹#›</a:t>
            </a:fld>
            <a:endParaRPr lang="fi-FI"/>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6016F0B-0A08-454E-9D39-16E1D0B73A4F}" type="datetime1">
              <a:rPr lang="fi-FI"/>
              <a:pPr>
                <a:defRPr/>
              </a:pPr>
              <a:t>7.10.2014</a:t>
            </a:fld>
            <a:endParaRPr lang="fi-FI"/>
          </a:p>
        </p:txBody>
      </p:sp>
      <p:sp>
        <p:nvSpPr>
          <p:cNvPr id="3"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4" name="Rectangle 6"/>
          <p:cNvSpPr>
            <a:spLocks noGrp="1" noChangeArrowheads="1"/>
          </p:cNvSpPr>
          <p:nvPr>
            <p:ph type="sldNum" sz="quarter" idx="12"/>
          </p:nvPr>
        </p:nvSpPr>
        <p:spPr>
          <a:ln/>
        </p:spPr>
        <p:txBody>
          <a:bodyPr/>
          <a:lstStyle>
            <a:lvl1pPr>
              <a:defRPr/>
            </a:lvl1pPr>
          </a:lstStyle>
          <a:p>
            <a:pPr>
              <a:defRPr/>
            </a:pPr>
            <a:fld id="{C8F7A587-BAA4-4F85-8C4B-AB9D1EE79CD3}" type="slidenum">
              <a:rPr lang="fi-FI"/>
              <a:pPr>
                <a:defRPr/>
              </a:pPr>
              <a:t>‹#›</a:t>
            </a:fld>
            <a:endParaRPr lang="fi-FI"/>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en-US"/>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E7C3C22B-3919-48E7-809D-D8071DF8F42F}" type="datetime1">
              <a:rPr lang="fi-FI"/>
              <a:pPr>
                <a:defRPr/>
              </a:pPr>
              <a:t>7.10.2014</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7" name="Rectangle 6"/>
          <p:cNvSpPr>
            <a:spLocks noGrp="1" noChangeArrowheads="1"/>
          </p:cNvSpPr>
          <p:nvPr>
            <p:ph type="sldNum" sz="quarter" idx="12"/>
          </p:nvPr>
        </p:nvSpPr>
        <p:spPr>
          <a:ln/>
        </p:spPr>
        <p:txBody>
          <a:bodyPr/>
          <a:lstStyle>
            <a:lvl1pPr>
              <a:defRPr/>
            </a:lvl1pPr>
          </a:lstStyle>
          <a:p>
            <a:pPr>
              <a:defRPr/>
            </a:pPr>
            <a:fld id="{C893C48E-06C1-479E-B7EE-24EDA22BCEE6}" type="slidenum">
              <a:rPr lang="fi-FI"/>
              <a:pPr>
                <a:defRPr/>
              </a:pPr>
              <a:t>‹#›</a:t>
            </a:fld>
            <a:endParaRPr lang="fi-FI"/>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en-US"/>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5E3D6CC-BFE7-4EDE-8232-E8475B57B6B5}" type="datetime1">
              <a:rPr lang="fi-FI"/>
              <a:pPr>
                <a:defRPr/>
              </a:pPr>
              <a:t>7.10.2014</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7" name="Rectangle 6"/>
          <p:cNvSpPr>
            <a:spLocks noGrp="1" noChangeArrowheads="1"/>
          </p:cNvSpPr>
          <p:nvPr>
            <p:ph type="sldNum" sz="quarter" idx="12"/>
          </p:nvPr>
        </p:nvSpPr>
        <p:spPr>
          <a:ln/>
        </p:spPr>
        <p:txBody>
          <a:bodyPr/>
          <a:lstStyle>
            <a:lvl1pPr>
              <a:defRPr/>
            </a:lvl1pPr>
          </a:lstStyle>
          <a:p>
            <a:pPr>
              <a:defRPr/>
            </a:pPr>
            <a:fld id="{816EE8E9-84A6-4433-990B-D8FC063FE62A}" type="slidenum">
              <a:rPr lang="fi-FI"/>
              <a:pPr>
                <a:defRPr/>
              </a:pPr>
              <a:t>‹#›</a:t>
            </a:fld>
            <a:endParaRPr lang="fi-FI"/>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B177456-DC74-473E-8D38-77407C6A7CDB}" type="datetime1">
              <a:rPr lang="fi-FI"/>
              <a:pPr>
                <a:defRPr/>
              </a:pPr>
              <a:t>7.10.2014</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6" name="Rectangle 6"/>
          <p:cNvSpPr>
            <a:spLocks noGrp="1" noChangeArrowheads="1"/>
          </p:cNvSpPr>
          <p:nvPr>
            <p:ph type="sldNum" sz="quarter" idx="12"/>
          </p:nvPr>
        </p:nvSpPr>
        <p:spPr>
          <a:ln/>
        </p:spPr>
        <p:txBody>
          <a:bodyPr/>
          <a:lstStyle>
            <a:lvl1pPr>
              <a:defRPr/>
            </a:lvl1pPr>
          </a:lstStyle>
          <a:p>
            <a:pPr>
              <a:defRPr/>
            </a:pPr>
            <a:fld id="{1B88CB98-E23A-4774-9208-32E627EC7199}" type="slidenum">
              <a:rPr lang="fi-FI"/>
              <a:pPr>
                <a:defRPr/>
              </a:pPr>
              <a:t>‹#›</a:t>
            </a:fld>
            <a:endParaRPr lang="fi-FI"/>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715125" y="657225"/>
            <a:ext cx="1997075" cy="5364163"/>
          </a:xfrm>
        </p:spPr>
        <p:txBody>
          <a:bodyPr vert="eaVert"/>
          <a:lstStyle/>
          <a:p>
            <a:r>
              <a:rPr lang="fi-FI" smtClean="0"/>
              <a:t>Muokkaa perustyyl. napsautt.</a:t>
            </a:r>
            <a:endParaRPr lang="en-US"/>
          </a:p>
        </p:txBody>
      </p:sp>
      <p:sp>
        <p:nvSpPr>
          <p:cNvPr id="3" name="Pystysuoran tekstin paikkamerkki 2"/>
          <p:cNvSpPr>
            <a:spLocks noGrp="1"/>
          </p:cNvSpPr>
          <p:nvPr>
            <p:ph type="body" orient="vert" idx="1"/>
          </p:nvPr>
        </p:nvSpPr>
        <p:spPr>
          <a:xfrm>
            <a:off x="719138" y="657225"/>
            <a:ext cx="5843587" cy="5364163"/>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26FC2FD-F0B9-4C9B-9B1D-23BB1533C881}" type="datetime1">
              <a:rPr lang="fi-FI"/>
              <a:pPr>
                <a:defRPr/>
              </a:pPr>
              <a:t>7.10.2014</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6" name="Rectangle 6"/>
          <p:cNvSpPr>
            <a:spLocks noGrp="1" noChangeArrowheads="1"/>
          </p:cNvSpPr>
          <p:nvPr>
            <p:ph type="sldNum" sz="quarter" idx="12"/>
          </p:nvPr>
        </p:nvSpPr>
        <p:spPr>
          <a:ln/>
        </p:spPr>
        <p:txBody>
          <a:bodyPr/>
          <a:lstStyle>
            <a:lvl1pPr>
              <a:defRPr/>
            </a:lvl1pPr>
          </a:lstStyle>
          <a:p>
            <a:pPr>
              <a:defRPr/>
            </a:pPr>
            <a:fld id="{FD26BC70-CDE1-4CFF-81F2-72383B516C64}" type="slidenum">
              <a:rPr lang="fi-FI"/>
              <a:pPr>
                <a:defRPr/>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en-US"/>
          </a:p>
        </p:txBody>
      </p:sp>
      <p:sp>
        <p:nvSpPr>
          <p:cNvPr id="3" name="Sisällön paikkamerkki 2"/>
          <p:cNvSpPr>
            <a:spLocks noGrp="1"/>
          </p:cNvSpPr>
          <p:nvPr>
            <p:ph sz="half" idx="1"/>
          </p:nvPr>
        </p:nvSpPr>
        <p:spPr>
          <a:xfrm>
            <a:off x="719138" y="1844675"/>
            <a:ext cx="3919537" cy="417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isällön paikkamerkki 3"/>
          <p:cNvSpPr>
            <a:spLocks noGrp="1"/>
          </p:cNvSpPr>
          <p:nvPr>
            <p:ph sz="half" idx="2"/>
          </p:nvPr>
        </p:nvSpPr>
        <p:spPr>
          <a:xfrm>
            <a:off x="4791075" y="1844675"/>
            <a:ext cx="3921125" cy="417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23659DE-8E6E-4B09-9FCC-9AD06DE7DAB1}" type="datetime1">
              <a:rPr lang="fi-FI"/>
              <a:pPr>
                <a:defRPr/>
              </a:pPr>
              <a:t>7.10.2014</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7" name="Rectangle 6"/>
          <p:cNvSpPr>
            <a:spLocks noGrp="1" noChangeArrowheads="1"/>
          </p:cNvSpPr>
          <p:nvPr>
            <p:ph type="sldNum" sz="quarter" idx="12"/>
          </p:nvPr>
        </p:nvSpPr>
        <p:spPr>
          <a:ln/>
        </p:spPr>
        <p:txBody>
          <a:bodyPr/>
          <a:lstStyle>
            <a:lvl1pPr>
              <a:defRPr/>
            </a:lvl1pPr>
          </a:lstStyle>
          <a:p>
            <a:pPr>
              <a:defRPr/>
            </a:pPr>
            <a:fld id="{1EF942E7-4ADE-4D3C-9309-2D5AB7533DB6}" type="slidenum">
              <a:rPr lang="fi-FI"/>
              <a:pPr>
                <a:defRPr/>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4BC3E5B-E824-43B1-BC9B-70B9E36C1F25}" type="datetime1">
              <a:rPr lang="fi-FI"/>
              <a:pPr>
                <a:defRPr/>
              </a:pPr>
              <a:t>7.10.2014</a:t>
            </a:fld>
            <a:endParaRPr lang="fi-FI"/>
          </a:p>
        </p:txBody>
      </p:sp>
      <p:sp>
        <p:nvSpPr>
          <p:cNvPr id="8"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9" name="Rectangle 6"/>
          <p:cNvSpPr>
            <a:spLocks noGrp="1" noChangeArrowheads="1"/>
          </p:cNvSpPr>
          <p:nvPr>
            <p:ph type="sldNum" sz="quarter" idx="12"/>
          </p:nvPr>
        </p:nvSpPr>
        <p:spPr>
          <a:ln/>
        </p:spPr>
        <p:txBody>
          <a:bodyPr/>
          <a:lstStyle>
            <a:lvl1pPr>
              <a:defRPr/>
            </a:lvl1pPr>
          </a:lstStyle>
          <a:p>
            <a:pPr>
              <a:defRPr/>
            </a:pPr>
            <a:fld id="{1D547EA5-79B8-4054-A363-2D165CC29E22}" type="slidenum">
              <a:rPr lang="fi-FI"/>
              <a:pPr>
                <a:defRPr/>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1E5B97A-6805-48FE-A145-B167865C4768}" type="datetime1">
              <a:rPr lang="fi-FI"/>
              <a:pPr>
                <a:defRPr/>
              </a:pPr>
              <a:t>7.10.2014</a:t>
            </a:fld>
            <a:endParaRPr lang="fi-FI"/>
          </a:p>
        </p:txBody>
      </p:sp>
      <p:sp>
        <p:nvSpPr>
          <p:cNvPr id="4"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5" name="Rectangle 6"/>
          <p:cNvSpPr>
            <a:spLocks noGrp="1" noChangeArrowheads="1"/>
          </p:cNvSpPr>
          <p:nvPr>
            <p:ph type="sldNum" sz="quarter" idx="12"/>
          </p:nvPr>
        </p:nvSpPr>
        <p:spPr>
          <a:ln/>
        </p:spPr>
        <p:txBody>
          <a:bodyPr/>
          <a:lstStyle>
            <a:lvl1pPr>
              <a:defRPr/>
            </a:lvl1pPr>
          </a:lstStyle>
          <a:p>
            <a:pPr>
              <a:defRPr/>
            </a:pPr>
            <a:fld id="{3D3525B5-0E33-41DB-92C1-31AA6770F9AE}" type="slidenum">
              <a:rPr lang="fi-FI"/>
              <a:pPr>
                <a:defRPr/>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72BE2FF-3FDB-46B1-A51A-7DA671B1D8E5}" type="datetime1">
              <a:rPr lang="fi-FI"/>
              <a:pPr>
                <a:defRPr/>
              </a:pPr>
              <a:t>7.10.2014</a:t>
            </a:fld>
            <a:endParaRPr lang="fi-FI"/>
          </a:p>
        </p:txBody>
      </p:sp>
      <p:sp>
        <p:nvSpPr>
          <p:cNvPr id="3"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4" name="Rectangle 6"/>
          <p:cNvSpPr>
            <a:spLocks noGrp="1" noChangeArrowheads="1"/>
          </p:cNvSpPr>
          <p:nvPr>
            <p:ph type="sldNum" sz="quarter" idx="12"/>
          </p:nvPr>
        </p:nvSpPr>
        <p:spPr>
          <a:ln/>
        </p:spPr>
        <p:txBody>
          <a:bodyPr/>
          <a:lstStyle>
            <a:lvl1pPr>
              <a:defRPr/>
            </a:lvl1pPr>
          </a:lstStyle>
          <a:p>
            <a:pPr>
              <a:defRPr/>
            </a:pPr>
            <a:fld id="{7439CFD0-1B7D-4970-8C87-77A0F08716E4}" type="slidenum">
              <a:rPr lang="fi-FI"/>
              <a:pPr>
                <a:def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333D1A-4F58-46ED-AD31-024D4A87F9EC}" type="datetime1">
              <a:rPr lang="fi-FI"/>
              <a:pPr>
                <a:defRPr/>
              </a:pPr>
              <a:t>7.10.2014</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7" name="Rectangle 6"/>
          <p:cNvSpPr>
            <a:spLocks noGrp="1" noChangeArrowheads="1"/>
          </p:cNvSpPr>
          <p:nvPr>
            <p:ph type="sldNum" sz="quarter" idx="12"/>
          </p:nvPr>
        </p:nvSpPr>
        <p:spPr>
          <a:ln/>
        </p:spPr>
        <p:txBody>
          <a:bodyPr/>
          <a:lstStyle>
            <a:lvl1pPr>
              <a:defRPr/>
            </a:lvl1pPr>
          </a:lstStyle>
          <a:p>
            <a:pPr>
              <a:defRPr/>
            </a:pPr>
            <a:fld id="{6A4B6DF9-B953-454B-9B62-8D8FEED9B56A}" type="slidenum">
              <a:rPr lang="fi-FI"/>
              <a:pPr>
                <a:defRPr/>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A6D0AE5-576A-4FBF-9ABD-40B6208610FC}" type="datetime1">
              <a:rPr lang="fi-FI"/>
              <a:pPr>
                <a:defRPr/>
              </a:pPr>
              <a:t>7.10.2014</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7" name="Rectangle 6"/>
          <p:cNvSpPr>
            <a:spLocks noGrp="1" noChangeArrowheads="1"/>
          </p:cNvSpPr>
          <p:nvPr>
            <p:ph type="sldNum" sz="quarter" idx="12"/>
          </p:nvPr>
        </p:nvSpPr>
        <p:spPr>
          <a:ln/>
        </p:spPr>
        <p:txBody>
          <a:bodyPr/>
          <a:lstStyle>
            <a:lvl1pPr>
              <a:defRPr/>
            </a:lvl1pPr>
          </a:lstStyle>
          <a:p>
            <a:pPr>
              <a:defRPr/>
            </a:pPr>
            <a:fld id="{31911C5E-8EB3-4C27-90B5-B869F8D21ADB}" type="slidenum">
              <a:rPr lang="fi-FI"/>
              <a:pPr>
                <a:defRPr/>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657225"/>
            <a:ext cx="7993062"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perustyyl. napsautt.</a:t>
            </a:r>
          </a:p>
        </p:txBody>
      </p:sp>
      <p:sp>
        <p:nvSpPr>
          <p:cNvPr id="1027" name="Rectangle 3"/>
          <p:cNvSpPr>
            <a:spLocks noGrp="1" noChangeArrowheads="1"/>
          </p:cNvSpPr>
          <p:nvPr>
            <p:ph type="body" idx="1"/>
          </p:nvPr>
        </p:nvSpPr>
        <p:spPr bwMode="auto">
          <a:xfrm>
            <a:off x="719138" y="1844675"/>
            <a:ext cx="7993062"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1028" name="Rectangle 4"/>
          <p:cNvSpPr>
            <a:spLocks noGrp="1" noChangeArrowheads="1"/>
          </p:cNvSpPr>
          <p:nvPr>
            <p:ph type="dt" sz="half" idx="2"/>
          </p:nvPr>
        </p:nvSpPr>
        <p:spPr bwMode="auto">
          <a:xfrm>
            <a:off x="7488238" y="6381750"/>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lvl1pPr>
          </a:lstStyle>
          <a:p>
            <a:pPr>
              <a:defRPr/>
            </a:pPr>
            <a:fld id="{61B9B754-5D75-4C8C-8628-215C896A43C8}" type="datetime1">
              <a:rPr lang="fi-FI"/>
              <a:pPr>
                <a:defRPr/>
              </a:pPr>
              <a:t>7.10.2014</a:t>
            </a:fld>
            <a:endParaRPr lang="fi-FI"/>
          </a:p>
        </p:txBody>
      </p:sp>
      <p:sp>
        <p:nvSpPr>
          <p:cNvPr id="1029" name="Rectangle 5"/>
          <p:cNvSpPr>
            <a:spLocks noGrp="1" noChangeArrowheads="1"/>
          </p:cNvSpPr>
          <p:nvPr>
            <p:ph type="ftr" sz="quarter" idx="3"/>
          </p:nvPr>
        </p:nvSpPr>
        <p:spPr bwMode="auto">
          <a:xfrm>
            <a:off x="3052763" y="6381750"/>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lvl1pPr>
          </a:lstStyle>
          <a:p>
            <a:pPr>
              <a:defRPr/>
            </a:pPr>
            <a:r>
              <a:rPr lang="fi-FI"/>
              <a:t>Esityksen nimi / Tekijä</a:t>
            </a:r>
          </a:p>
        </p:txBody>
      </p:sp>
      <p:sp>
        <p:nvSpPr>
          <p:cNvPr id="1030" name="Rectangle 6"/>
          <p:cNvSpPr>
            <a:spLocks noGrp="1" noChangeArrowheads="1"/>
          </p:cNvSpPr>
          <p:nvPr>
            <p:ph type="sldNum" sz="quarter" idx="4"/>
          </p:nvPr>
        </p:nvSpPr>
        <p:spPr bwMode="auto">
          <a:xfrm>
            <a:off x="8351838" y="6381750"/>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300" b="1">
                <a:latin typeface="Arial" charset="0"/>
              </a:defRPr>
            </a:lvl1pPr>
          </a:lstStyle>
          <a:p>
            <a:pPr>
              <a:defRPr/>
            </a:pPr>
            <a:fld id="{0798DA7F-379E-484F-833C-AF988AD8C0AC}" type="slidenum">
              <a:rPr lang="fi-FI"/>
              <a:pPr>
                <a:defRPr/>
              </a:pPr>
              <a:t>‹#›</a:t>
            </a:fld>
            <a:endParaRPr lang="fi-FI"/>
          </a:p>
        </p:txBody>
      </p:sp>
      <p:sp>
        <p:nvSpPr>
          <p:cNvPr id="1032" name="Rectangle 8"/>
          <p:cNvSpPr>
            <a:spLocks noChangeArrowheads="1"/>
          </p:cNvSpPr>
          <p:nvPr/>
        </p:nvSpPr>
        <p:spPr bwMode="auto">
          <a:xfrm>
            <a:off x="431800" y="6075363"/>
            <a:ext cx="8277225" cy="53975"/>
          </a:xfrm>
          <a:prstGeom prst="rect">
            <a:avLst/>
          </a:prstGeom>
          <a:solidFill>
            <a:srgbClr val="92C9D7"/>
          </a:solidFill>
          <a:ln w="9525">
            <a:noFill/>
            <a:miter lim="800000"/>
            <a:headEnd/>
            <a:tailEnd/>
          </a:ln>
          <a:effectLst/>
        </p:spPr>
        <p:txBody>
          <a:bodyPr wrap="none" anchor="ctr"/>
          <a:lstStyle/>
          <a:p>
            <a:pPr>
              <a:defRPr/>
            </a:pPr>
            <a:endParaRPr lang="en-US"/>
          </a:p>
        </p:txBody>
      </p:sp>
      <p:sp>
        <p:nvSpPr>
          <p:cNvPr id="1034" name="Rectangle 10"/>
          <p:cNvSpPr>
            <a:spLocks noChangeArrowheads="1"/>
          </p:cNvSpPr>
          <p:nvPr/>
        </p:nvSpPr>
        <p:spPr bwMode="auto">
          <a:xfrm>
            <a:off x="431800" y="368300"/>
            <a:ext cx="8277225" cy="53975"/>
          </a:xfrm>
          <a:prstGeom prst="rect">
            <a:avLst/>
          </a:prstGeom>
          <a:solidFill>
            <a:srgbClr val="F17391"/>
          </a:solidFill>
          <a:ln w="9525">
            <a:noFill/>
            <a:miter lim="800000"/>
            <a:headEnd/>
            <a:tailEnd/>
          </a:ln>
          <a:effectLst/>
        </p:spPr>
        <p:txBody>
          <a:bodyPr wrap="none" anchor="ctr"/>
          <a:lstStyle/>
          <a:p>
            <a:pPr>
              <a:defRPr/>
            </a:pPr>
            <a:endParaRPr lang="en-US"/>
          </a:p>
        </p:txBody>
      </p:sp>
      <p:pic>
        <p:nvPicPr>
          <p:cNvPr id="1033" name="Kuva 9" descr="UEF_eng_vaaka_1_black.jpg"/>
          <p:cNvPicPr>
            <a:picLocks noChangeAspect="1"/>
          </p:cNvPicPr>
          <p:nvPr/>
        </p:nvPicPr>
        <p:blipFill>
          <a:blip r:embed="rId14" cstate="print"/>
          <a:srcRect/>
          <a:stretch>
            <a:fillRect/>
          </a:stretch>
        </p:blipFill>
        <p:spPr bwMode="auto">
          <a:xfrm>
            <a:off x="409575" y="6170613"/>
            <a:ext cx="1570038"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0"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hf hdr="0"/>
  <p:txStyles>
    <p:titleStyle>
      <a:lvl1pPr algn="l" rtl="0" eaLnBrk="1" fontAlgn="base" hangingPunct="1">
        <a:lnSpc>
          <a:spcPts val="3400"/>
        </a:lnSpc>
        <a:spcBef>
          <a:spcPct val="0"/>
        </a:spcBef>
        <a:spcAft>
          <a:spcPct val="0"/>
        </a:spcAft>
        <a:defRPr sz="2800" b="1">
          <a:solidFill>
            <a:schemeClr val="tx2"/>
          </a:solidFill>
          <a:latin typeface="+mj-lt"/>
          <a:ea typeface="+mj-ea"/>
          <a:cs typeface="+mj-cs"/>
        </a:defRPr>
      </a:lvl1pPr>
      <a:lvl2pPr algn="l" rtl="0" eaLnBrk="1" fontAlgn="base" hangingPunct="1">
        <a:lnSpc>
          <a:spcPts val="3400"/>
        </a:lnSpc>
        <a:spcBef>
          <a:spcPct val="0"/>
        </a:spcBef>
        <a:spcAft>
          <a:spcPct val="0"/>
        </a:spcAft>
        <a:defRPr sz="2800" b="1">
          <a:solidFill>
            <a:schemeClr val="tx2"/>
          </a:solidFill>
          <a:latin typeface="Palatino Linotype" pitchFamily="18" charset="0"/>
        </a:defRPr>
      </a:lvl2pPr>
      <a:lvl3pPr algn="l" rtl="0" eaLnBrk="1" fontAlgn="base" hangingPunct="1">
        <a:lnSpc>
          <a:spcPts val="3400"/>
        </a:lnSpc>
        <a:spcBef>
          <a:spcPct val="0"/>
        </a:spcBef>
        <a:spcAft>
          <a:spcPct val="0"/>
        </a:spcAft>
        <a:defRPr sz="2800" b="1">
          <a:solidFill>
            <a:schemeClr val="tx2"/>
          </a:solidFill>
          <a:latin typeface="Palatino Linotype" pitchFamily="18" charset="0"/>
        </a:defRPr>
      </a:lvl3pPr>
      <a:lvl4pPr algn="l" rtl="0" eaLnBrk="1" fontAlgn="base" hangingPunct="1">
        <a:lnSpc>
          <a:spcPts val="3400"/>
        </a:lnSpc>
        <a:spcBef>
          <a:spcPct val="0"/>
        </a:spcBef>
        <a:spcAft>
          <a:spcPct val="0"/>
        </a:spcAft>
        <a:defRPr sz="2800" b="1">
          <a:solidFill>
            <a:schemeClr val="tx2"/>
          </a:solidFill>
          <a:latin typeface="Palatino Linotype" pitchFamily="18" charset="0"/>
        </a:defRPr>
      </a:lvl4pPr>
      <a:lvl5pPr algn="l" rtl="0" eaLnBrk="1" fontAlgn="base" hangingPunct="1">
        <a:lnSpc>
          <a:spcPts val="3400"/>
        </a:lnSpc>
        <a:spcBef>
          <a:spcPct val="0"/>
        </a:spcBef>
        <a:spcAft>
          <a:spcPct val="0"/>
        </a:spcAft>
        <a:defRPr sz="2800" b="1">
          <a:solidFill>
            <a:schemeClr val="tx2"/>
          </a:solidFill>
          <a:latin typeface="Palatino Linotype" pitchFamily="18" charset="0"/>
        </a:defRPr>
      </a:lvl5pPr>
      <a:lvl6pPr marL="457200" algn="l" rtl="0" eaLnBrk="1" fontAlgn="base" hangingPunct="1">
        <a:lnSpc>
          <a:spcPts val="3400"/>
        </a:lnSpc>
        <a:spcBef>
          <a:spcPct val="0"/>
        </a:spcBef>
        <a:spcAft>
          <a:spcPct val="0"/>
        </a:spcAft>
        <a:defRPr sz="2800" b="1">
          <a:solidFill>
            <a:schemeClr val="tx2"/>
          </a:solidFill>
          <a:latin typeface="Palatino Linotype" pitchFamily="18" charset="0"/>
        </a:defRPr>
      </a:lvl6pPr>
      <a:lvl7pPr marL="914400" algn="l" rtl="0" eaLnBrk="1" fontAlgn="base" hangingPunct="1">
        <a:lnSpc>
          <a:spcPts val="3400"/>
        </a:lnSpc>
        <a:spcBef>
          <a:spcPct val="0"/>
        </a:spcBef>
        <a:spcAft>
          <a:spcPct val="0"/>
        </a:spcAft>
        <a:defRPr sz="2800" b="1">
          <a:solidFill>
            <a:schemeClr val="tx2"/>
          </a:solidFill>
          <a:latin typeface="Palatino Linotype" pitchFamily="18" charset="0"/>
        </a:defRPr>
      </a:lvl7pPr>
      <a:lvl8pPr marL="1371600" algn="l" rtl="0" eaLnBrk="1" fontAlgn="base" hangingPunct="1">
        <a:lnSpc>
          <a:spcPts val="3400"/>
        </a:lnSpc>
        <a:spcBef>
          <a:spcPct val="0"/>
        </a:spcBef>
        <a:spcAft>
          <a:spcPct val="0"/>
        </a:spcAft>
        <a:defRPr sz="2800" b="1">
          <a:solidFill>
            <a:schemeClr val="tx2"/>
          </a:solidFill>
          <a:latin typeface="Palatino Linotype" pitchFamily="18" charset="0"/>
        </a:defRPr>
      </a:lvl8pPr>
      <a:lvl9pPr marL="1828800" algn="l" rtl="0" eaLnBrk="1" fontAlgn="base" hangingPunct="1">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1" fontAlgn="base" hangingPunct="1">
        <a:spcBef>
          <a:spcPct val="0"/>
        </a:spcBef>
        <a:spcAft>
          <a:spcPct val="30000"/>
        </a:spcAft>
        <a:buChar char="•"/>
        <a:defRPr sz="2000">
          <a:solidFill>
            <a:schemeClr val="tx1"/>
          </a:solidFill>
          <a:latin typeface="+mn-lt"/>
          <a:ea typeface="+mn-ea"/>
          <a:cs typeface="+mn-cs"/>
        </a:defRPr>
      </a:lvl1pPr>
      <a:lvl2pPr marL="627063" indent="-265113" algn="l" rtl="0" eaLnBrk="1" fontAlgn="base" hangingPunct="1">
        <a:spcBef>
          <a:spcPct val="0"/>
        </a:spcBef>
        <a:spcAft>
          <a:spcPct val="30000"/>
        </a:spcAft>
        <a:buChar char="–"/>
        <a:defRPr>
          <a:solidFill>
            <a:schemeClr val="tx1"/>
          </a:solidFill>
          <a:latin typeface="+mn-lt"/>
        </a:defRPr>
      </a:lvl2pPr>
      <a:lvl3pPr marL="984250" indent="-177800" algn="l" rtl="0" eaLnBrk="1" fontAlgn="base" hangingPunct="1">
        <a:spcBef>
          <a:spcPct val="0"/>
        </a:spcBef>
        <a:spcAft>
          <a:spcPct val="30000"/>
        </a:spcAft>
        <a:buChar char="•"/>
        <a:defRPr sz="1600">
          <a:solidFill>
            <a:schemeClr val="tx1"/>
          </a:solidFill>
          <a:latin typeface="+mn-lt"/>
        </a:defRPr>
      </a:lvl3pPr>
      <a:lvl4pPr marL="1338263" indent="-174625" algn="l" rtl="0" eaLnBrk="1" fontAlgn="base" hangingPunct="1">
        <a:spcBef>
          <a:spcPct val="0"/>
        </a:spcBef>
        <a:spcAft>
          <a:spcPct val="30000"/>
        </a:spcAft>
        <a:buChar char="–"/>
        <a:defRPr sz="1400">
          <a:solidFill>
            <a:schemeClr val="tx1"/>
          </a:solidFill>
          <a:latin typeface="+mn-lt"/>
        </a:defRPr>
      </a:lvl4pPr>
      <a:lvl5pPr marL="1706563" indent="-188913" algn="l" rtl="0" eaLnBrk="1" fontAlgn="base" hangingPunct="1">
        <a:spcBef>
          <a:spcPct val="0"/>
        </a:spcBef>
        <a:spcAft>
          <a:spcPct val="30000"/>
        </a:spcAft>
        <a:buChar char="»"/>
        <a:defRPr sz="1400">
          <a:solidFill>
            <a:schemeClr val="tx1"/>
          </a:solidFill>
          <a:latin typeface="+mn-lt"/>
        </a:defRPr>
      </a:lvl5pPr>
      <a:lvl6pPr marL="2163763" indent="-188913" algn="l" rtl="0" eaLnBrk="1" fontAlgn="base" hangingPunct="1">
        <a:spcBef>
          <a:spcPct val="0"/>
        </a:spcBef>
        <a:spcAft>
          <a:spcPct val="30000"/>
        </a:spcAft>
        <a:buChar char="»"/>
        <a:defRPr sz="1400">
          <a:solidFill>
            <a:schemeClr val="tx1"/>
          </a:solidFill>
          <a:latin typeface="+mn-lt"/>
        </a:defRPr>
      </a:lvl6pPr>
      <a:lvl7pPr marL="2620963" indent="-188913" algn="l" rtl="0" eaLnBrk="1" fontAlgn="base" hangingPunct="1">
        <a:spcBef>
          <a:spcPct val="0"/>
        </a:spcBef>
        <a:spcAft>
          <a:spcPct val="30000"/>
        </a:spcAft>
        <a:buChar char="»"/>
        <a:defRPr sz="1400">
          <a:solidFill>
            <a:schemeClr val="tx1"/>
          </a:solidFill>
          <a:latin typeface="+mn-lt"/>
        </a:defRPr>
      </a:lvl7pPr>
      <a:lvl8pPr marL="3078163" indent="-188913" algn="l" rtl="0" eaLnBrk="1" fontAlgn="base" hangingPunct="1">
        <a:spcBef>
          <a:spcPct val="0"/>
        </a:spcBef>
        <a:spcAft>
          <a:spcPct val="30000"/>
        </a:spcAft>
        <a:buChar char="»"/>
        <a:defRPr sz="1400">
          <a:solidFill>
            <a:schemeClr val="tx1"/>
          </a:solidFill>
          <a:latin typeface="+mn-lt"/>
        </a:defRPr>
      </a:lvl8pPr>
      <a:lvl9pPr marL="3535363" indent="-188913" algn="l" rtl="0" eaLnBrk="1" fontAlgn="base" hangingPunct="1">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19138" y="657225"/>
            <a:ext cx="7993062"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Click to edit Master title style</a:t>
            </a:r>
          </a:p>
        </p:txBody>
      </p:sp>
      <p:sp>
        <p:nvSpPr>
          <p:cNvPr id="2051" name="Rectangle 3"/>
          <p:cNvSpPr>
            <a:spLocks noGrp="1" noChangeArrowheads="1"/>
          </p:cNvSpPr>
          <p:nvPr>
            <p:ph type="body" idx="1"/>
          </p:nvPr>
        </p:nvSpPr>
        <p:spPr bwMode="auto">
          <a:xfrm>
            <a:off x="719138" y="1844675"/>
            <a:ext cx="7993062"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
        <p:nvSpPr>
          <p:cNvPr id="90116" name="Rectangle 4"/>
          <p:cNvSpPr>
            <a:spLocks noGrp="1" noChangeArrowheads="1"/>
          </p:cNvSpPr>
          <p:nvPr>
            <p:ph type="dt" sz="half" idx="2"/>
          </p:nvPr>
        </p:nvSpPr>
        <p:spPr bwMode="auto">
          <a:xfrm>
            <a:off x="7488238" y="6381750"/>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lvl1pPr>
          </a:lstStyle>
          <a:p>
            <a:pPr>
              <a:defRPr/>
            </a:pPr>
            <a:fld id="{04922077-0DEA-494A-9B83-E979FA7A5FB2}" type="datetime1">
              <a:rPr lang="fi-FI"/>
              <a:pPr>
                <a:defRPr/>
              </a:pPr>
              <a:t>7.10.2014</a:t>
            </a:fld>
            <a:endParaRPr lang="fi-FI"/>
          </a:p>
        </p:txBody>
      </p:sp>
      <p:sp>
        <p:nvSpPr>
          <p:cNvPr id="90117" name="Rectangle 5"/>
          <p:cNvSpPr>
            <a:spLocks noGrp="1" noChangeArrowheads="1"/>
          </p:cNvSpPr>
          <p:nvPr>
            <p:ph type="ftr" sz="quarter" idx="3"/>
          </p:nvPr>
        </p:nvSpPr>
        <p:spPr bwMode="auto">
          <a:xfrm>
            <a:off x="3052763" y="6381750"/>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lvl1pPr>
          </a:lstStyle>
          <a:p>
            <a:pPr>
              <a:defRPr/>
            </a:pPr>
            <a:r>
              <a:rPr lang="fi-FI"/>
              <a:t>Esityksen nimi / Tekijä</a:t>
            </a:r>
          </a:p>
        </p:txBody>
      </p:sp>
      <p:sp>
        <p:nvSpPr>
          <p:cNvPr id="90118" name="Rectangle 6"/>
          <p:cNvSpPr>
            <a:spLocks noGrp="1" noChangeArrowheads="1"/>
          </p:cNvSpPr>
          <p:nvPr>
            <p:ph type="sldNum" sz="quarter" idx="4"/>
          </p:nvPr>
        </p:nvSpPr>
        <p:spPr bwMode="auto">
          <a:xfrm>
            <a:off x="8351838" y="6381750"/>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300" b="1">
                <a:latin typeface="Arial" charset="0"/>
              </a:defRPr>
            </a:lvl1pPr>
          </a:lstStyle>
          <a:p>
            <a:pPr>
              <a:defRPr/>
            </a:pPr>
            <a:fld id="{53683BA2-6D84-49F8-ACFE-C0F0500328BD}" type="slidenum">
              <a:rPr lang="fi-FI"/>
              <a:pPr>
                <a:defRPr/>
              </a:pPr>
              <a:t>‹#›</a:t>
            </a:fld>
            <a:endParaRPr lang="fi-FI"/>
          </a:p>
        </p:txBody>
      </p:sp>
      <p:sp>
        <p:nvSpPr>
          <p:cNvPr id="90119" name="Rectangle 7"/>
          <p:cNvSpPr>
            <a:spLocks noChangeArrowheads="1"/>
          </p:cNvSpPr>
          <p:nvPr/>
        </p:nvSpPr>
        <p:spPr bwMode="auto">
          <a:xfrm>
            <a:off x="431800" y="6075363"/>
            <a:ext cx="8277225" cy="53975"/>
          </a:xfrm>
          <a:prstGeom prst="rect">
            <a:avLst/>
          </a:prstGeom>
          <a:solidFill>
            <a:srgbClr val="92C9D7"/>
          </a:solidFill>
          <a:ln w="9525">
            <a:noFill/>
            <a:miter lim="800000"/>
            <a:headEnd/>
            <a:tailEnd/>
          </a:ln>
          <a:effectLst/>
        </p:spPr>
        <p:txBody>
          <a:bodyPr wrap="none" anchor="ctr"/>
          <a:lstStyle/>
          <a:p>
            <a:pPr>
              <a:defRPr/>
            </a:pPr>
            <a:endParaRPr lang="en-US"/>
          </a:p>
        </p:txBody>
      </p:sp>
      <p:sp>
        <p:nvSpPr>
          <p:cNvPr id="90121" name="Rectangle 9"/>
          <p:cNvSpPr>
            <a:spLocks noChangeArrowheads="1"/>
          </p:cNvSpPr>
          <p:nvPr/>
        </p:nvSpPr>
        <p:spPr bwMode="auto">
          <a:xfrm>
            <a:off x="431800" y="368300"/>
            <a:ext cx="8277225" cy="53975"/>
          </a:xfrm>
          <a:prstGeom prst="rect">
            <a:avLst/>
          </a:prstGeom>
          <a:solidFill>
            <a:srgbClr val="F17391"/>
          </a:solidFill>
          <a:ln w="9525">
            <a:noFill/>
            <a:miter lim="800000"/>
            <a:headEnd/>
            <a:tailEnd/>
          </a:ln>
          <a:effectLst/>
        </p:spPr>
        <p:txBody>
          <a:bodyPr wrap="none" anchor="ctr"/>
          <a:lstStyle/>
          <a:p>
            <a:pPr>
              <a:defRPr/>
            </a:pPr>
            <a:endParaRPr lang="en-US"/>
          </a:p>
        </p:txBody>
      </p:sp>
      <p:pic>
        <p:nvPicPr>
          <p:cNvPr id="2057" name="Kuva 9" descr="UEF_eng_vaaka_1_black.jpg"/>
          <p:cNvPicPr>
            <a:picLocks noChangeAspect="1"/>
          </p:cNvPicPr>
          <p:nvPr/>
        </p:nvPicPr>
        <p:blipFill>
          <a:blip r:embed="rId13" cstate="print"/>
          <a:srcRect/>
          <a:stretch>
            <a:fillRect/>
          </a:stretch>
        </p:blipFill>
        <p:spPr bwMode="auto">
          <a:xfrm>
            <a:off x="409575" y="6170613"/>
            <a:ext cx="1570038"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1"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p:txStyles>
    <p:titleStyle>
      <a:lvl1pPr algn="l" rtl="0" eaLnBrk="0" fontAlgn="base" hangingPunct="0">
        <a:lnSpc>
          <a:spcPts val="3400"/>
        </a:lnSpc>
        <a:spcBef>
          <a:spcPct val="0"/>
        </a:spcBef>
        <a:spcAft>
          <a:spcPct val="0"/>
        </a:spcAft>
        <a:defRPr sz="2800" b="1">
          <a:solidFill>
            <a:schemeClr val="tx2"/>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0" fontAlgn="base" hangingPunct="0">
        <a:spcBef>
          <a:spcPct val="0"/>
        </a:spcBef>
        <a:spcAft>
          <a:spcPct val="30000"/>
        </a:spcAft>
        <a:buChar char="•"/>
        <a:defRPr sz="2000">
          <a:solidFill>
            <a:schemeClr val="tx1"/>
          </a:solidFill>
          <a:latin typeface="+mn-lt"/>
          <a:ea typeface="+mn-ea"/>
          <a:cs typeface="+mn-cs"/>
        </a:defRPr>
      </a:lvl1pPr>
      <a:lvl2pPr marL="627063" indent="-265113" algn="l" rtl="0" eaLnBrk="0" fontAlgn="base" hangingPunct="0">
        <a:spcBef>
          <a:spcPct val="0"/>
        </a:spcBef>
        <a:spcAft>
          <a:spcPct val="30000"/>
        </a:spcAft>
        <a:buChar char="–"/>
        <a:defRPr>
          <a:solidFill>
            <a:schemeClr val="tx1"/>
          </a:solidFill>
          <a:latin typeface="+mn-lt"/>
        </a:defRPr>
      </a:lvl2pPr>
      <a:lvl3pPr marL="984250" indent="-177800" algn="l" rtl="0" eaLnBrk="0" fontAlgn="base" hangingPunct="0">
        <a:spcBef>
          <a:spcPct val="0"/>
        </a:spcBef>
        <a:spcAft>
          <a:spcPct val="30000"/>
        </a:spcAft>
        <a:buChar char="•"/>
        <a:defRPr sz="1600">
          <a:solidFill>
            <a:schemeClr val="tx1"/>
          </a:solidFill>
          <a:latin typeface="+mn-lt"/>
        </a:defRPr>
      </a:lvl3pPr>
      <a:lvl4pPr marL="1341438" indent="-177800" algn="l" rtl="0" eaLnBrk="0" fontAlgn="base" hangingPunct="0">
        <a:spcBef>
          <a:spcPct val="0"/>
        </a:spcBef>
        <a:spcAft>
          <a:spcPct val="30000"/>
        </a:spcAft>
        <a:buChar char="–"/>
        <a:defRPr sz="1400">
          <a:solidFill>
            <a:schemeClr val="tx1"/>
          </a:solidFill>
          <a:latin typeface="+mn-lt"/>
        </a:defRPr>
      </a:lvl4pPr>
      <a:lvl5pPr marL="1706563" indent="-182563" algn="l" rtl="0" eaLnBrk="0" fontAlgn="base" hangingPunct="0">
        <a:spcBef>
          <a:spcPct val="0"/>
        </a:spcBef>
        <a:spcAft>
          <a:spcPct val="30000"/>
        </a:spcAft>
        <a:buChar char="»"/>
        <a:defRPr sz="1400">
          <a:solidFill>
            <a:schemeClr val="tx1"/>
          </a:solidFill>
          <a:latin typeface="+mn-lt"/>
        </a:defRPr>
      </a:lvl5pPr>
      <a:lvl6pPr marL="2163763" indent="-182563" algn="l" rtl="0" fontAlgn="base">
        <a:spcBef>
          <a:spcPct val="0"/>
        </a:spcBef>
        <a:spcAft>
          <a:spcPct val="30000"/>
        </a:spcAft>
        <a:buChar char="»"/>
        <a:defRPr sz="1400">
          <a:solidFill>
            <a:schemeClr val="tx1"/>
          </a:solidFill>
          <a:latin typeface="+mn-lt"/>
        </a:defRPr>
      </a:lvl6pPr>
      <a:lvl7pPr marL="2620963" indent="-182563" algn="l" rtl="0" fontAlgn="base">
        <a:spcBef>
          <a:spcPct val="0"/>
        </a:spcBef>
        <a:spcAft>
          <a:spcPct val="30000"/>
        </a:spcAft>
        <a:buChar char="»"/>
        <a:defRPr sz="1400">
          <a:solidFill>
            <a:schemeClr val="tx1"/>
          </a:solidFill>
          <a:latin typeface="+mn-lt"/>
        </a:defRPr>
      </a:lvl7pPr>
      <a:lvl8pPr marL="3078163" indent="-182563" algn="l" rtl="0" fontAlgn="base">
        <a:spcBef>
          <a:spcPct val="0"/>
        </a:spcBef>
        <a:spcAft>
          <a:spcPct val="30000"/>
        </a:spcAft>
        <a:buChar char="»"/>
        <a:defRPr sz="1400">
          <a:solidFill>
            <a:schemeClr val="tx1"/>
          </a:solidFill>
          <a:latin typeface="+mn-lt"/>
        </a:defRPr>
      </a:lvl8pPr>
      <a:lvl9pPr marL="3535363" indent="-182563" algn="l" rtl="0" fontAlgn="base">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19138" y="657225"/>
            <a:ext cx="7993062"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Click to edit Master title style</a:t>
            </a:r>
          </a:p>
        </p:txBody>
      </p:sp>
      <p:sp>
        <p:nvSpPr>
          <p:cNvPr id="3075" name="Rectangle 3"/>
          <p:cNvSpPr>
            <a:spLocks noGrp="1" noChangeArrowheads="1"/>
          </p:cNvSpPr>
          <p:nvPr>
            <p:ph type="body" idx="1"/>
          </p:nvPr>
        </p:nvSpPr>
        <p:spPr bwMode="auto">
          <a:xfrm>
            <a:off x="719138" y="1844675"/>
            <a:ext cx="7993062"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
        <p:nvSpPr>
          <p:cNvPr id="92164" name="Rectangle 4"/>
          <p:cNvSpPr>
            <a:spLocks noGrp="1" noChangeArrowheads="1"/>
          </p:cNvSpPr>
          <p:nvPr>
            <p:ph type="dt" sz="half" idx="2"/>
          </p:nvPr>
        </p:nvSpPr>
        <p:spPr bwMode="auto">
          <a:xfrm>
            <a:off x="7488238" y="6381750"/>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lvl1pPr>
          </a:lstStyle>
          <a:p>
            <a:pPr>
              <a:defRPr/>
            </a:pPr>
            <a:fld id="{7F1370CF-3EF3-4745-8495-27676819A84A}" type="datetime1">
              <a:rPr lang="fi-FI"/>
              <a:pPr>
                <a:defRPr/>
              </a:pPr>
              <a:t>7.10.2014</a:t>
            </a:fld>
            <a:endParaRPr lang="fi-FI"/>
          </a:p>
        </p:txBody>
      </p:sp>
      <p:sp>
        <p:nvSpPr>
          <p:cNvPr id="92165" name="Rectangle 5"/>
          <p:cNvSpPr>
            <a:spLocks noGrp="1" noChangeArrowheads="1"/>
          </p:cNvSpPr>
          <p:nvPr>
            <p:ph type="ftr" sz="quarter" idx="3"/>
          </p:nvPr>
        </p:nvSpPr>
        <p:spPr bwMode="auto">
          <a:xfrm>
            <a:off x="3052763" y="6381750"/>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lvl1pPr>
          </a:lstStyle>
          <a:p>
            <a:pPr>
              <a:defRPr/>
            </a:pPr>
            <a:r>
              <a:rPr lang="fi-FI"/>
              <a:t>Esityksen nimi / Tekijä</a:t>
            </a:r>
          </a:p>
        </p:txBody>
      </p:sp>
      <p:sp>
        <p:nvSpPr>
          <p:cNvPr id="92166" name="Rectangle 6"/>
          <p:cNvSpPr>
            <a:spLocks noGrp="1" noChangeArrowheads="1"/>
          </p:cNvSpPr>
          <p:nvPr>
            <p:ph type="sldNum" sz="quarter" idx="4"/>
          </p:nvPr>
        </p:nvSpPr>
        <p:spPr bwMode="auto">
          <a:xfrm>
            <a:off x="8351838" y="6381750"/>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300" b="1">
                <a:latin typeface="Arial" charset="0"/>
              </a:defRPr>
            </a:lvl1pPr>
          </a:lstStyle>
          <a:p>
            <a:pPr>
              <a:defRPr/>
            </a:pPr>
            <a:fld id="{742641BD-2E3D-4AF4-9026-CD6FA42F53E8}" type="slidenum">
              <a:rPr lang="fi-FI"/>
              <a:pPr>
                <a:defRPr/>
              </a:pPr>
              <a:t>‹#›</a:t>
            </a:fld>
            <a:endParaRPr lang="fi-FI"/>
          </a:p>
        </p:txBody>
      </p:sp>
      <p:sp>
        <p:nvSpPr>
          <p:cNvPr id="92167" name="Rectangle 7"/>
          <p:cNvSpPr>
            <a:spLocks noChangeArrowheads="1"/>
          </p:cNvSpPr>
          <p:nvPr/>
        </p:nvSpPr>
        <p:spPr bwMode="auto">
          <a:xfrm>
            <a:off x="431800" y="6075363"/>
            <a:ext cx="8277225" cy="53975"/>
          </a:xfrm>
          <a:prstGeom prst="rect">
            <a:avLst/>
          </a:prstGeom>
          <a:solidFill>
            <a:srgbClr val="92C9D7"/>
          </a:solidFill>
          <a:ln w="9525">
            <a:noFill/>
            <a:miter lim="800000"/>
            <a:headEnd/>
            <a:tailEnd/>
          </a:ln>
          <a:effectLst/>
        </p:spPr>
        <p:txBody>
          <a:bodyPr wrap="none" anchor="ctr"/>
          <a:lstStyle/>
          <a:p>
            <a:pPr>
              <a:defRPr/>
            </a:pPr>
            <a:endParaRPr lang="en-US"/>
          </a:p>
        </p:txBody>
      </p:sp>
      <p:sp>
        <p:nvSpPr>
          <p:cNvPr id="92169" name="Rectangle 9"/>
          <p:cNvSpPr>
            <a:spLocks noChangeArrowheads="1"/>
          </p:cNvSpPr>
          <p:nvPr/>
        </p:nvSpPr>
        <p:spPr bwMode="auto">
          <a:xfrm>
            <a:off x="431800" y="368300"/>
            <a:ext cx="8277225" cy="53975"/>
          </a:xfrm>
          <a:prstGeom prst="rect">
            <a:avLst/>
          </a:prstGeom>
          <a:solidFill>
            <a:srgbClr val="F17391"/>
          </a:solidFill>
          <a:ln w="9525">
            <a:noFill/>
            <a:miter lim="800000"/>
            <a:headEnd/>
            <a:tailEnd/>
          </a:ln>
          <a:effectLst/>
        </p:spPr>
        <p:txBody>
          <a:bodyPr wrap="none" anchor="ctr"/>
          <a:lstStyle/>
          <a:p>
            <a:pPr>
              <a:defRPr/>
            </a:pPr>
            <a:endParaRPr lang="en-US"/>
          </a:p>
        </p:txBody>
      </p:sp>
      <p:pic>
        <p:nvPicPr>
          <p:cNvPr id="3081" name="Kuva 9" descr="UEF_eng_vaaka_1_black.jpg"/>
          <p:cNvPicPr>
            <a:picLocks noChangeAspect="1"/>
          </p:cNvPicPr>
          <p:nvPr/>
        </p:nvPicPr>
        <p:blipFill>
          <a:blip r:embed="rId13" cstate="print"/>
          <a:srcRect/>
          <a:stretch>
            <a:fillRect/>
          </a:stretch>
        </p:blipFill>
        <p:spPr bwMode="auto">
          <a:xfrm>
            <a:off x="409575" y="6170613"/>
            <a:ext cx="1570038"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2"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p:txStyles>
    <p:titleStyle>
      <a:lvl1pPr algn="l" rtl="0" eaLnBrk="0" fontAlgn="base" hangingPunct="0">
        <a:lnSpc>
          <a:spcPts val="3400"/>
        </a:lnSpc>
        <a:spcBef>
          <a:spcPct val="0"/>
        </a:spcBef>
        <a:spcAft>
          <a:spcPct val="0"/>
        </a:spcAft>
        <a:defRPr sz="2800" b="1">
          <a:solidFill>
            <a:schemeClr val="tx2"/>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0" fontAlgn="base" hangingPunct="0">
        <a:spcBef>
          <a:spcPct val="0"/>
        </a:spcBef>
        <a:spcAft>
          <a:spcPct val="30000"/>
        </a:spcAft>
        <a:buChar char="•"/>
        <a:defRPr sz="2000">
          <a:solidFill>
            <a:schemeClr val="tx1"/>
          </a:solidFill>
          <a:latin typeface="+mn-lt"/>
          <a:ea typeface="+mn-ea"/>
          <a:cs typeface="+mn-cs"/>
        </a:defRPr>
      </a:lvl1pPr>
      <a:lvl2pPr marL="627063" indent="-265113" algn="l" rtl="0" eaLnBrk="0" fontAlgn="base" hangingPunct="0">
        <a:spcBef>
          <a:spcPct val="0"/>
        </a:spcBef>
        <a:spcAft>
          <a:spcPct val="30000"/>
        </a:spcAft>
        <a:buChar char="–"/>
        <a:defRPr>
          <a:solidFill>
            <a:schemeClr val="tx1"/>
          </a:solidFill>
          <a:latin typeface="+mn-lt"/>
        </a:defRPr>
      </a:lvl2pPr>
      <a:lvl3pPr marL="984250" indent="-177800" algn="l" rtl="0" eaLnBrk="0" fontAlgn="base" hangingPunct="0">
        <a:spcBef>
          <a:spcPct val="0"/>
        </a:spcBef>
        <a:spcAft>
          <a:spcPct val="30000"/>
        </a:spcAft>
        <a:buChar char="•"/>
        <a:defRPr sz="1600">
          <a:solidFill>
            <a:schemeClr val="tx1"/>
          </a:solidFill>
          <a:latin typeface="+mn-lt"/>
        </a:defRPr>
      </a:lvl3pPr>
      <a:lvl4pPr marL="1341438" indent="-177800" algn="l" rtl="0" eaLnBrk="0" fontAlgn="base" hangingPunct="0">
        <a:spcBef>
          <a:spcPct val="0"/>
        </a:spcBef>
        <a:spcAft>
          <a:spcPct val="30000"/>
        </a:spcAft>
        <a:buChar char="–"/>
        <a:defRPr sz="1400">
          <a:solidFill>
            <a:schemeClr val="tx1"/>
          </a:solidFill>
          <a:latin typeface="+mn-lt"/>
        </a:defRPr>
      </a:lvl4pPr>
      <a:lvl5pPr marL="1706563" indent="-185738" algn="l" rtl="0" eaLnBrk="0" fontAlgn="base" hangingPunct="0">
        <a:spcBef>
          <a:spcPct val="0"/>
        </a:spcBef>
        <a:spcAft>
          <a:spcPct val="30000"/>
        </a:spcAft>
        <a:buChar char="»"/>
        <a:defRPr sz="1400">
          <a:solidFill>
            <a:schemeClr val="tx1"/>
          </a:solidFill>
          <a:latin typeface="+mn-lt"/>
        </a:defRPr>
      </a:lvl5pPr>
      <a:lvl6pPr marL="2163763" indent="-185738" algn="l" rtl="0" fontAlgn="base">
        <a:spcBef>
          <a:spcPct val="0"/>
        </a:spcBef>
        <a:spcAft>
          <a:spcPct val="30000"/>
        </a:spcAft>
        <a:buChar char="»"/>
        <a:defRPr sz="1400">
          <a:solidFill>
            <a:schemeClr val="tx1"/>
          </a:solidFill>
          <a:latin typeface="+mn-lt"/>
        </a:defRPr>
      </a:lvl6pPr>
      <a:lvl7pPr marL="2620963" indent="-185738" algn="l" rtl="0" fontAlgn="base">
        <a:spcBef>
          <a:spcPct val="0"/>
        </a:spcBef>
        <a:spcAft>
          <a:spcPct val="30000"/>
        </a:spcAft>
        <a:buChar char="»"/>
        <a:defRPr sz="1400">
          <a:solidFill>
            <a:schemeClr val="tx1"/>
          </a:solidFill>
          <a:latin typeface="+mn-lt"/>
        </a:defRPr>
      </a:lvl7pPr>
      <a:lvl8pPr marL="3078163" indent="-185738" algn="l" rtl="0" fontAlgn="base">
        <a:spcBef>
          <a:spcPct val="0"/>
        </a:spcBef>
        <a:spcAft>
          <a:spcPct val="30000"/>
        </a:spcAft>
        <a:buChar char="»"/>
        <a:defRPr sz="1400">
          <a:solidFill>
            <a:schemeClr val="tx1"/>
          </a:solidFill>
          <a:latin typeface="+mn-lt"/>
        </a:defRPr>
      </a:lvl8pPr>
      <a:lvl9pPr marL="3535363" indent="-185738" algn="l" rtl="0" fontAlgn="base">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ctrTitle"/>
          </p:nvPr>
        </p:nvSpPr>
        <p:spPr>
          <a:xfrm>
            <a:off x="5796136" y="1772816"/>
            <a:ext cx="3061717" cy="3168352"/>
          </a:xfrm>
        </p:spPr>
        <p:txBody>
          <a:bodyPr/>
          <a:lstStyle/>
          <a:p>
            <a:pPr algn="ctr"/>
            <a:r>
              <a:rPr lang="en-US" dirty="0" smtClean="0"/>
              <a:t>Effects of drying wood</a:t>
            </a:r>
          </a:p>
        </p:txBody>
      </p:sp>
      <p:sp>
        <p:nvSpPr>
          <p:cNvPr id="7171" name="Rectangle 7"/>
          <p:cNvSpPr>
            <a:spLocks noGrp="1" noChangeArrowheads="1"/>
          </p:cNvSpPr>
          <p:nvPr>
            <p:ph type="subTitle" idx="1"/>
          </p:nvPr>
        </p:nvSpPr>
        <p:spPr>
          <a:xfrm>
            <a:off x="395536" y="476672"/>
            <a:ext cx="7705725" cy="647700"/>
          </a:xfrm>
        </p:spPr>
        <p:txBody>
          <a:bodyPr/>
          <a:lstStyle/>
          <a:p>
            <a:pPr eaLnBrk="1" hangingPunct="1"/>
            <a:r>
              <a:rPr lang="en-GB" dirty="0" smtClean="0">
                <a:solidFill>
                  <a:schemeClr val="bg1"/>
                </a:solidFill>
              </a:rPr>
              <a:t>Subheading Palatino Linotype 14pt </a:t>
            </a:r>
          </a:p>
          <a:p>
            <a:pPr eaLnBrk="1" hangingPunct="1"/>
            <a:r>
              <a:rPr lang="en-GB" dirty="0" smtClean="0">
                <a:solidFill>
                  <a:schemeClr val="bg1"/>
                </a:solidFill>
              </a:rPr>
              <a:t>Lecture at xxx on 30.10.2008</a:t>
            </a:r>
          </a:p>
        </p:txBody>
      </p:sp>
      <p:sp>
        <p:nvSpPr>
          <p:cNvPr id="4" name="Rectangle 6"/>
          <p:cNvSpPr txBox="1">
            <a:spLocks noChangeArrowheads="1"/>
          </p:cNvSpPr>
          <p:nvPr/>
        </p:nvSpPr>
        <p:spPr bwMode="auto">
          <a:xfrm>
            <a:off x="971600" y="3645024"/>
            <a:ext cx="3600399" cy="1547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ts val="4200"/>
              </a:lnSpc>
              <a:spcBef>
                <a:spcPct val="0"/>
              </a:spcBef>
              <a:spcAft>
                <a:spcPct val="0"/>
              </a:spcAft>
              <a:buClrTx/>
              <a:buSzTx/>
              <a:buFontTx/>
              <a:buNone/>
              <a:tabLst/>
              <a:defRPr/>
            </a:pPr>
            <a:endParaRPr kumimoji="0" lang="en-GB" sz="3300" i="0" u="none" strike="noStrike" kern="0" cap="none" spc="0" normalizeH="0" baseline="0" noProof="0" dirty="0" smtClean="0">
              <a:ln>
                <a:noFill/>
              </a:ln>
              <a:solidFill>
                <a:schemeClr val="tx2"/>
              </a:solidFill>
              <a:effectLst/>
              <a:uLnTx/>
              <a:uFillTx/>
              <a:latin typeface="+mj-lt"/>
              <a:ea typeface="+mj-ea"/>
              <a:cs typeface="+mj-cs"/>
            </a:endParaRPr>
          </a:p>
        </p:txBody>
      </p:sp>
      <p:pic>
        <p:nvPicPr>
          <p:cNvPr id="6" name="Obrázek 5" descr="CEMARE_CW_Cells.jpg"/>
          <p:cNvPicPr>
            <a:picLocks noChangeAspect="1"/>
          </p:cNvPicPr>
          <p:nvPr/>
        </p:nvPicPr>
        <p:blipFill>
          <a:blip r:embed="rId3" cstate="print"/>
          <a:stretch>
            <a:fillRect/>
          </a:stretch>
        </p:blipFill>
        <p:spPr>
          <a:xfrm>
            <a:off x="467544" y="692696"/>
            <a:ext cx="5331656" cy="4176464"/>
          </a:xfrm>
          <a:prstGeom prst="rect">
            <a:avLst/>
          </a:prstGeom>
        </p:spPr>
      </p:pic>
      <p:sp>
        <p:nvSpPr>
          <p:cNvPr id="7" name="TextovéPole 6"/>
          <p:cNvSpPr txBox="1"/>
          <p:nvPr/>
        </p:nvSpPr>
        <p:spPr>
          <a:xfrm>
            <a:off x="539552" y="5013176"/>
            <a:ext cx="5400600" cy="1415772"/>
          </a:xfrm>
          <a:prstGeom prst="rect">
            <a:avLst/>
          </a:prstGeom>
          <a:noFill/>
        </p:spPr>
        <p:txBody>
          <a:bodyPr wrap="square" rtlCol="0">
            <a:spAutoFit/>
          </a:bodyPr>
          <a:lstStyle/>
          <a:p>
            <a:pPr eaLnBrk="1" hangingPunct="1"/>
            <a:r>
              <a:rPr lang="cs-CZ" sz="1800" dirty="0" err="1" smtClean="0"/>
              <a:t>Vecerova</a:t>
            </a:r>
            <a:r>
              <a:rPr lang="cs-CZ" sz="1800" dirty="0" smtClean="0"/>
              <a:t> Petra</a:t>
            </a:r>
          </a:p>
          <a:p>
            <a:pPr eaLnBrk="1" hangingPunct="1"/>
            <a:r>
              <a:rPr lang="cs-CZ" sz="1800" dirty="0" smtClean="0"/>
              <a:t>Forest </a:t>
            </a:r>
            <a:r>
              <a:rPr lang="cs-CZ" sz="1800" dirty="0" err="1" smtClean="0"/>
              <a:t>products</a:t>
            </a:r>
            <a:r>
              <a:rPr lang="cs-CZ" sz="1800" dirty="0" smtClean="0"/>
              <a:t> and </a:t>
            </a:r>
            <a:r>
              <a:rPr lang="cs-CZ" sz="1800" dirty="0" err="1" smtClean="0"/>
              <a:t>mechanics</a:t>
            </a:r>
            <a:endParaRPr lang="en-GB" sz="1800" dirty="0" smtClean="0"/>
          </a:p>
          <a:p>
            <a:pPr eaLnBrk="1" hangingPunct="1"/>
            <a:r>
              <a:rPr lang="en-GB" sz="1800" dirty="0" smtClean="0"/>
              <a:t>Lecture at </a:t>
            </a:r>
            <a:r>
              <a:rPr lang="cs-CZ" sz="1800" dirty="0" smtClean="0"/>
              <a:t> 8:00-10:00</a:t>
            </a:r>
          </a:p>
          <a:p>
            <a:pPr eaLnBrk="1" hangingPunct="1"/>
            <a:r>
              <a:rPr lang="en-GB" sz="1800" dirty="0" smtClean="0"/>
              <a:t> on </a:t>
            </a:r>
            <a:r>
              <a:rPr lang="cs-CZ" sz="1800" dirty="0" smtClean="0"/>
              <a:t>6.10.</a:t>
            </a:r>
            <a:r>
              <a:rPr lang="en-GB" sz="1800" dirty="0" smtClean="0"/>
              <a:t>20</a:t>
            </a:r>
            <a:r>
              <a:rPr lang="cs-CZ" sz="1800" dirty="0" smtClean="0"/>
              <a:t>14</a:t>
            </a:r>
            <a:endParaRPr lang="en-GB" sz="1800" dirty="0" smtClean="0"/>
          </a:p>
          <a:p>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9138" y="404664"/>
            <a:ext cx="7993062" cy="1008063"/>
          </a:xfrm>
        </p:spPr>
        <p:txBody>
          <a:bodyPr/>
          <a:lstStyle/>
          <a:p>
            <a:pPr algn="ctr"/>
            <a:r>
              <a:rPr lang="en-US" u="sng" dirty="0" smtClean="0"/>
              <a:t>The earlywood fracture surface</a:t>
            </a:r>
            <a:r>
              <a:rPr lang="cs-CZ" u="sng" dirty="0" smtClean="0"/>
              <a:t> (green)</a:t>
            </a:r>
            <a:endParaRPr lang="en-US" u="sng" dirty="0"/>
          </a:p>
        </p:txBody>
      </p:sp>
      <p:sp>
        <p:nvSpPr>
          <p:cNvPr id="7" name="Zástupný symbol pro obsah 6"/>
          <p:cNvSpPr>
            <a:spLocks noGrp="1"/>
          </p:cNvSpPr>
          <p:nvPr>
            <p:ph sz="half" idx="1"/>
          </p:nvPr>
        </p:nvSpPr>
        <p:spPr>
          <a:xfrm>
            <a:off x="539552" y="1268760"/>
            <a:ext cx="4248472" cy="4824536"/>
          </a:xfrm>
        </p:spPr>
        <p:txBody>
          <a:bodyPr/>
          <a:lstStyle/>
          <a:p>
            <a:r>
              <a:rPr lang="en-US" sz="1800" dirty="0" smtClean="0"/>
              <a:t>transwall and intrawall failure</a:t>
            </a:r>
          </a:p>
          <a:p>
            <a:r>
              <a:rPr lang="en-US" sz="1800" dirty="0" smtClean="0"/>
              <a:t>lower magnification &gt; rough appearance and is highly irregular</a:t>
            </a:r>
          </a:p>
          <a:p>
            <a:r>
              <a:rPr lang="en-US" sz="1800" dirty="0" smtClean="0"/>
              <a:t>the earlywood layer is thinner and the </a:t>
            </a:r>
            <a:r>
              <a:rPr lang="en-US" sz="1800" dirty="0" err="1" smtClean="0"/>
              <a:t>microfibril</a:t>
            </a:r>
            <a:r>
              <a:rPr lang="en-US" sz="1800" dirty="0" smtClean="0"/>
              <a:t> angle of the S2 layer is more inclined than in latewood cells.</a:t>
            </a:r>
          </a:p>
          <a:p>
            <a:r>
              <a:rPr lang="en-US" sz="1800" dirty="0" smtClean="0"/>
              <a:t>in earlywood, one-third of the cell wall belongs to layers other than S2</a:t>
            </a:r>
          </a:p>
          <a:p>
            <a:r>
              <a:rPr lang="en-US" sz="1800" dirty="0" smtClean="0"/>
              <a:t>earlywood has a higher percentage of lignin and hemicelluloses than latewood </a:t>
            </a:r>
          </a:p>
          <a:p>
            <a:endParaRPr lang="en-US" sz="1800" dirty="0" smtClean="0"/>
          </a:p>
          <a:p>
            <a:endParaRPr lang="en-US" sz="1800" dirty="0"/>
          </a:p>
        </p:txBody>
      </p:sp>
      <p:sp>
        <p:nvSpPr>
          <p:cNvPr id="4" name="Zástupný symbol pro datum 3"/>
          <p:cNvSpPr>
            <a:spLocks noGrp="1"/>
          </p:cNvSpPr>
          <p:nvPr>
            <p:ph type="dt" sz="half" idx="10"/>
          </p:nvPr>
        </p:nvSpPr>
        <p:spPr/>
        <p:txBody>
          <a:bodyPr/>
          <a:lstStyle/>
          <a:p>
            <a:pPr>
              <a:defRPr/>
            </a:pPr>
            <a:fld id="{54B5412C-1AE1-46A3-992E-D6D96BB38EFF}" type="datetime1">
              <a:rPr lang="fi-FI" smtClean="0"/>
              <a:pPr>
                <a:defRPr/>
              </a:pPr>
              <a:t>7.10.2014</a:t>
            </a:fld>
            <a:endParaRPr lang="fi-FI"/>
          </a:p>
        </p:txBody>
      </p:sp>
      <p:sp>
        <p:nvSpPr>
          <p:cNvPr id="5" name="Zástupný symbol pro zápatí 4"/>
          <p:cNvSpPr>
            <a:spLocks noGrp="1"/>
          </p:cNvSpPr>
          <p:nvPr>
            <p:ph type="ftr" sz="quarter" idx="11"/>
          </p:nvPr>
        </p:nvSpPr>
        <p:spPr/>
        <p:txBody>
          <a:bodyPr/>
          <a:lstStyle/>
          <a:p>
            <a:r>
              <a:rPr lang="cs-CZ" dirty="0" err="1" smtClean="0"/>
              <a:t>Effects</a:t>
            </a:r>
            <a:r>
              <a:rPr lang="cs-CZ" dirty="0" smtClean="0"/>
              <a:t> of </a:t>
            </a:r>
            <a:r>
              <a:rPr lang="cs-CZ" dirty="0" err="1" smtClean="0"/>
              <a:t>drying</a:t>
            </a:r>
            <a:r>
              <a:rPr lang="cs-CZ" dirty="0" smtClean="0"/>
              <a:t> </a:t>
            </a:r>
            <a:r>
              <a:rPr lang="cs-CZ" dirty="0" err="1" smtClean="0"/>
              <a:t>wood</a:t>
            </a:r>
            <a:r>
              <a:rPr lang="cs-CZ" dirty="0" smtClean="0"/>
              <a:t>/ </a:t>
            </a:r>
            <a:r>
              <a:rPr lang="cs-CZ" dirty="0" err="1" smtClean="0"/>
              <a:t>Vecerova</a:t>
            </a:r>
            <a:r>
              <a:rPr lang="cs-CZ" dirty="0" smtClean="0"/>
              <a:t> Petra</a:t>
            </a:r>
            <a:endParaRPr lang="en-US" dirty="0" smtClean="0"/>
          </a:p>
        </p:txBody>
      </p:sp>
      <p:sp>
        <p:nvSpPr>
          <p:cNvPr id="6" name="Zástupný symbol pro číslo snímku 5"/>
          <p:cNvSpPr>
            <a:spLocks noGrp="1"/>
          </p:cNvSpPr>
          <p:nvPr>
            <p:ph type="sldNum" sz="quarter" idx="12"/>
          </p:nvPr>
        </p:nvSpPr>
        <p:spPr/>
        <p:txBody>
          <a:bodyPr/>
          <a:lstStyle/>
          <a:p>
            <a:pPr>
              <a:defRPr/>
            </a:pPr>
            <a:fld id="{F97F679A-D8F5-4D37-86F7-DA47592AEDFC}" type="slidenum">
              <a:rPr lang="fi-FI" smtClean="0"/>
              <a:pPr>
                <a:defRPr/>
              </a:pPr>
              <a:t>10</a:t>
            </a:fld>
            <a:endParaRPr lang="fi-FI"/>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148064" y="908719"/>
            <a:ext cx="3456384" cy="4888699"/>
          </a:xfrm>
          <a:prstGeom prst="rect">
            <a:avLst/>
          </a:prstGeom>
          <a:noFill/>
          <a:ln w="9525">
            <a:noFill/>
            <a:miter lim="800000"/>
            <a:headEnd/>
            <a:tailEnd/>
          </a:ln>
        </p:spPr>
      </p:pic>
      <p:sp>
        <p:nvSpPr>
          <p:cNvPr id="10" name="TextovéPole 9"/>
          <p:cNvSpPr txBox="1"/>
          <p:nvPr/>
        </p:nvSpPr>
        <p:spPr>
          <a:xfrm>
            <a:off x="5436096" y="5733256"/>
            <a:ext cx="2952328" cy="307777"/>
          </a:xfrm>
          <a:prstGeom prst="rect">
            <a:avLst/>
          </a:prstGeom>
          <a:noFill/>
        </p:spPr>
        <p:txBody>
          <a:bodyPr wrap="square" rtlCol="0">
            <a:spAutoFit/>
          </a:bodyPr>
          <a:lstStyle/>
          <a:p>
            <a:r>
              <a:rPr lang="cs-CZ" dirty="0" err="1" smtClean="0"/>
              <a:t>Micrographs</a:t>
            </a:r>
            <a:r>
              <a:rPr lang="cs-CZ" dirty="0" smtClean="0"/>
              <a:t> of green earlywood</a:t>
            </a:r>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9138" y="404664"/>
            <a:ext cx="7993062" cy="1008063"/>
          </a:xfrm>
        </p:spPr>
        <p:txBody>
          <a:bodyPr/>
          <a:lstStyle/>
          <a:p>
            <a:pPr algn="ctr"/>
            <a:r>
              <a:rPr lang="en-US" u="sng" dirty="0" smtClean="0"/>
              <a:t>The earlywood fracture surface</a:t>
            </a:r>
            <a:r>
              <a:rPr lang="cs-CZ" u="sng" dirty="0" smtClean="0"/>
              <a:t> (</a:t>
            </a:r>
            <a:r>
              <a:rPr lang="en-US" u="sng" dirty="0" smtClean="0"/>
              <a:t>resoaked</a:t>
            </a:r>
            <a:r>
              <a:rPr lang="cs-CZ" u="sng" dirty="0" smtClean="0"/>
              <a:t>)</a:t>
            </a:r>
            <a:endParaRPr lang="cs-CZ" dirty="0"/>
          </a:p>
        </p:txBody>
      </p:sp>
      <p:sp>
        <p:nvSpPr>
          <p:cNvPr id="7" name="Zástupný symbol pro obsah 6"/>
          <p:cNvSpPr>
            <a:spLocks noGrp="1"/>
          </p:cNvSpPr>
          <p:nvPr>
            <p:ph sz="half" idx="1"/>
          </p:nvPr>
        </p:nvSpPr>
        <p:spPr>
          <a:xfrm>
            <a:off x="467544" y="1124744"/>
            <a:ext cx="4464496" cy="4752528"/>
          </a:xfrm>
        </p:spPr>
        <p:txBody>
          <a:bodyPr/>
          <a:lstStyle/>
          <a:p>
            <a:r>
              <a:rPr lang="en-US" sz="1800" dirty="0" smtClean="0"/>
              <a:t>transwall fracture surfaces </a:t>
            </a:r>
            <a:r>
              <a:rPr lang="cs-CZ" sz="1800" dirty="0" smtClean="0"/>
              <a:t>(</a:t>
            </a:r>
            <a:r>
              <a:rPr lang="en-US" sz="1800" dirty="0" smtClean="0"/>
              <a:t>without</a:t>
            </a:r>
            <a:r>
              <a:rPr lang="cs-CZ" sz="1800" dirty="0" smtClean="0"/>
              <a:t> </a:t>
            </a:r>
            <a:r>
              <a:rPr lang="en-US" sz="1800" dirty="0" smtClean="0"/>
              <a:t>intrawall failure</a:t>
            </a:r>
            <a:r>
              <a:rPr lang="cs-CZ" sz="1800" dirty="0" smtClean="0"/>
              <a:t>)</a:t>
            </a:r>
          </a:p>
          <a:p>
            <a:r>
              <a:rPr lang="en-US" sz="1800" dirty="0" smtClean="0"/>
              <a:t>damage may cause earlier failure initiation.</a:t>
            </a:r>
            <a:endParaRPr lang="cs-CZ" sz="1800" dirty="0" smtClean="0"/>
          </a:p>
          <a:p>
            <a:r>
              <a:rPr lang="en-US" sz="1800" dirty="0" smtClean="0"/>
              <a:t>Also, the crack growth process is likely to be affected by cell wall damage.</a:t>
            </a:r>
            <a:endParaRPr lang="cs-CZ" sz="1800" dirty="0" smtClean="0"/>
          </a:p>
          <a:p>
            <a:r>
              <a:rPr lang="en-US" sz="1800" dirty="0" smtClean="0"/>
              <a:t>In contrast to the green specimens, oven-dried earlywood in the dry state showed brash fracture surfaces in their studies. Although our oven-dried samples were resoaked and tested in the wet state, they also showed similar fracture surfaces as in the studies referred to.</a:t>
            </a:r>
            <a:endParaRPr lang="cs-CZ" sz="1800" dirty="0"/>
          </a:p>
        </p:txBody>
      </p:sp>
      <p:sp>
        <p:nvSpPr>
          <p:cNvPr id="4" name="Zástupný symbol pro datum 3"/>
          <p:cNvSpPr>
            <a:spLocks noGrp="1"/>
          </p:cNvSpPr>
          <p:nvPr>
            <p:ph type="dt" sz="half" idx="10"/>
          </p:nvPr>
        </p:nvSpPr>
        <p:spPr/>
        <p:txBody>
          <a:bodyPr/>
          <a:lstStyle/>
          <a:p>
            <a:pPr>
              <a:defRPr/>
            </a:pPr>
            <a:fld id="{54B5412C-1AE1-46A3-992E-D6D96BB38EFF}" type="datetime1">
              <a:rPr lang="fi-FI" smtClean="0"/>
              <a:pPr>
                <a:defRPr/>
              </a:pPr>
              <a:t>7.10.2014</a:t>
            </a:fld>
            <a:endParaRPr lang="fi-FI"/>
          </a:p>
        </p:txBody>
      </p:sp>
      <p:sp>
        <p:nvSpPr>
          <p:cNvPr id="5" name="Zástupný symbol pro zápatí 4"/>
          <p:cNvSpPr>
            <a:spLocks noGrp="1"/>
          </p:cNvSpPr>
          <p:nvPr>
            <p:ph type="ftr" sz="quarter" idx="11"/>
          </p:nvPr>
        </p:nvSpPr>
        <p:spPr/>
        <p:txBody>
          <a:bodyPr/>
          <a:lstStyle/>
          <a:p>
            <a:r>
              <a:rPr lang="cs-CZ" dirty="0" err="1" smtClean="0"/>
              <a:t>Effects</a:t>
            </a:r>
            <a:r>
              <a:rPr lang="cs-CZ" dirty="0" smtClean="0"/>
              <a:t> of </a:t>
            </a:r>
            <a:r>
              <a:rPr lang="cs-CZ" dirty="0" err="1" smtClean="0"/>
              <a:t>drying</a:t>
            </a:r>
            <a:r>
              <a:rPr lang="cs-CZ" dirty="0" smtClean="0"/>
              <a:t> </a:t>
            </a:r>
            <a:r>
              <a:rPr lang="cs-CZ" dirty="0" err="1" smtClean="0"/>
              <a:t>wood</a:t>
            </a:r>
            <a:r>
              <a:rPr lang="cs-CZ" dirty="0" smtClean="0"/>
              <a:t>/ </a:t>
            </a:r>
            <a:r>
              <a:rPr lang="cs-CZ" dirty="0" err="1" smtClean="0"/>
              <a:t>Vecerova</a:t>
            </a:r>
            <a:r>
              <a:rPr lang="cs-CZ" dirty="0" smtClean="0"/>
              <a:t> Petra</a:t>
            </a:r>
            <a:endParaRPr lang="en-US" dirty="0" smtClean="0"/>
          </a:p>
        </p:txBody>
      </p:sp>
      <p:sp>
        <p:nvSpPr>
          <p:cNvPr id="6" name="Zástupný symbol pro číslo snímku 5"/>
          <p:cNvSpPr>
            <a:spLocks noGrp="1"/>
          </p:cNvSpPr>
          <p:nvPr>
            <p:ph type="sldNum" sz="quarter" idx="12"/>
          </p:nvPr>
        </p:nvSpPr>
        <p:spPr/>
        <p:txBody>
          <a:bodyPr/>
          <a:lstStyle/>
          <a:p>
            <a:pPr>
              <a:defRPr/>
            </a:pPr>
            <a:fld id="{F97F679A-D8F5-4D37-86F7-DA47592AEDFC}" type="slidenum">
              <a:rPr lang="fi-FI" smtClean="0"/>
              <a:pPr>
                <a:defRPr/>
              </a:pPr>
              <a:t>11</a:t>
            </a:fld>
            <a:endParaRPr lang="fi-FI"/>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5148064" y="861368"/>
            <a:ext cx="3312368" cy="4871887"/>
          </a:xfrm>
          <a:prstGeom prst="rect">
            <a:avLst/>
          </a:prstGeom>
          <a:noFill/>
          <a:ln w="9525">
            <a:noFill/>
            <a:miter lim="800000"/>
            <a:headEnd/>
            <a:tailEnd/>
          </a:ln>
        </p:spPr>
      </p:pic>
      <p:sp>
        <p:nvSpPr>
          <p:cNvPr id="10" name="TextovéPole 9"/>
          <p:cNvSpPr txBox="1"/>
          <p:nvPr/>
        </p:nvSpPr>
        <p:spPr>
          <a:xfrm>
            <a:off x="4860032" y="5733256"/>
            <a:ext cx="3672408" cy="307777"/>
          </a:xfrm>
          <a:prstGeom prst="rect">
            <a:avLst/>
          </a:prstGeom>
          <a:noFill/>
        </p:spPr>
        <p:txBody>
          <a:bodyPr wrap="square" rtlCol="0">
            <a:spAutoFit/>
          </a:bodyPr>
          <a:lstStyle/>
          <a:p>
            <a:r>
              <a:rPr lang="en-US" dirty="0" smtClean="0"/>
              <a:t>Micrographs of the resoaked earlywood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7993062" cy="1008063"/>
          </a:xfrm>
        </p:spPr>
        <p:txBody>
          <a:bodyPr/>
          <a:lstStyle/>
          <a:p>
            <a:pPr algn="ctr"/>
            <a:r>
              <a:rPr lang="en-US" dirty="0" smtClean="0"/>
              <a:t>The latewood fracture surfaces (green)</a:t>
            </a:r>
            <a:endParaRPr lang="en-US" dirty="0"/>
          </a:p>
        </p:txBody>
      </p:sp>
      <p:sp>
        <p:nvSpPr>
          <p:cNvPr id="3" name="Zástupný symbol pro obsah 2"/>
          <p:cNvSpPr>
            <a:spLocks noGrp="1"/>
          </p:cNvSpPr>
          <p:nvPr>
            <p:ph sz="half" idx="1"/>
          </p:nvPr>
        </p:nvSpPr>
        <p:spPr>
          <a:xfrm>
            <a:off x="539552" y="1484784"/>
            <a:ext cx="4176464" cy="4608512"/>
          </a:xfrm>
        </p:spPr>
        <p:txBody>
          <a:bodyPr/>
          <a:lstStyle/>
          <a:p>
            <a:r>
              <a:rPr lang="en-US" sz="1800" dirty="0" smtClean="0"/>
              <a:t>consists of the S2 layer </a:t>
            </a:r>
            <a:endParaRPr lang="cs-CZ" sz="1800" dirty="0" smtClean="0"/>
          </a:p>
          <a:p>
            <a:r>
              <a:rPr lang="en-US" sz="1800" dirty="0" smtClean="0"/>
              <a:t>thicker than the earlywood</a:t>
            </a:r>
            <a:endParaRPr lang="cs-CZ" sz="1800" dirty="0" smtClean="0"/>
          </a:p>
          <a:p>
            <a:r>
              <a:rPr lang="en-US" sz="1800" dirty="0" smtClean="0"/>
              <a:t>predominantly intrawall failure, most likely at the SJ S2 interface</a:t>
            </a:r>
            <a:endParaRPr lang="cs-CZ" sz="1800" dirty="0" smtClean="0"/>
          </a:p>
          <a:p>
            <a:r>
              <a:rPr lang="en-US" sz="1800" dirty="0" smtClean="0"/>
              <a:t>The remaining part of the cell i.e. the S2 and S3 layers, have been drawn out several hundred microns in length</a:t>
            </a:r>
            <a:endParaRPr lang="cs-CZ" sz="1800" dirty="0" smtClean="0"/>
          </a:p>
          <a:p>
            <a:r>
              <a:rPr lang="en-US" sz="1800" dirty="0" smtClean="0"/>
              <a:t>This produces a highly irregular and rough fracture surface.</a:t>
            </a:r>
            <a:endParaRPr lang="cs-CZ" sz="1800" dirty="0"/>
          </a:p>
        </p:txBody>
      </p:sp>
      <p:sp>
        <p:nvSpPr>
          <p:cNvPr id="5" name="Zástupný symbol pro datum 4"/>
          <p:cNvSpPr>
            <a:spLocks noGrp="1"/>
          </p:cNvSpPr>
          <p:nvPr>
            <p:ph type="dt" sz="half" idx="10"/>
          </p:nvPr>
        </p:nvSpPr>
        <p:spPr/>
        <p:txBody>
          <a:bodyPr/>
          <a:lstStyle/>
          <a:p>
            <a:pPr>
              <a:defRPr/>
            </a:pPr>
            <a:fld id="{723659DE-8E6E-4B09-9FCC-9AD06DE7DAB1}" type="datetime1">
              <a:rPr lang="fi-FI" smtClean="0"/>
              <a:pPr>
                <a:defRPr/>
              </a:pPr>
              <a:t>7.10.2014</a:t>
            </a:fld>
            <a:endParaRPr lang="fi-FI"/>
          </a:p>
        </p:txBody>
      </p:sp>
      <p:sp>
        <p:nvSpPr>
          <p:cNvPr id="6" name="Zástupný symbol pro zápatí 5"/>
          <p:cNvSpPr>
            <a:spLocks noGrp="1"/>
          </p:cNvSpPr>
          <p:nvPr>
            <p:ph type="ftr" sz="quarter" idx="11"/>
          </p:nvPr>
        </p:nvSpPr>
        <p:spPr/>
        <p:txBody>
          <a:bodyPr/>
          <a:lstStyle/>
          <a:p>
            <a:r>
              <a:rPr lang="cs-CZ" dirty="0" err="1" smtClean="0"/>
              <a:t>Effects</a:t>
            </a:r>
            <a:r>
              <a:rPr lang="cs-CZ" dirty="0" smtClean="0"/>
              <a:t> of </a:t>
            </a:r>
            <a:r>
              <a:rPr lang="cs-CZ" dirty="0" err="1" smtClean="0"/>
              <a:t>drying</a:t>
            </a:r>
            <a:r>
              <a:rPr lang="cs-CZ" dirty="0" smtClean="0"/>
              <a:t> </a:t>
            </a:r>
            <a:r>
              <a:rPr lang="cs-CZ" dirty="0" err="1" smtClean="0"/>
              <a:t>wood</a:t>
            </a:r>
            <a:r>
              <a:rPr lang="cs-CZ" dirty="0" smtClean="0"/>
              <a:t>/ </a:t>
            </a:r>
            <a:r>
              <a:rPr lang="cs-CZ" dirty="0" err="1" smtClean="0"/>
              <a:t>Vecerova</a:t>
            </a:r>
            <a:r>
              <a:rPr lang="cs-CZ" dirty="0" smtClean="0"/>
              <a:t> Petra</a:t>
            </a:r>
            <a:endParaRPr lang="en-US" dirty="0" smtClean="0"/>
          </a:p>
        </p:txBody>
      </p:sp>
      <p:sp>
        <p:nvSpPr>
          <p:cNvPr id="7" name="Zástupný symbol pro číslo snímku 6"/>
          <p:cNvSpPr>
            <a:spLocks noGrp="1"/>
          </p:cNvSpPr>
          <p:nvPr>
            <p:ph type="sldNum" sz="quarter" idx="12"/>
          </p:nvPr>
        </p:nvSpPr>
        <p:spPr/>
        <p:txBody>
          <a:bodyPr/>
          <a:lstStyle/>
          <a:p>
            <a:pPr>
              <a:defRPr/>
            </a:pPr>
            <a:fld id="{1EF942E7-4ADE-4D3C-9309-2D5AB7533DB6}" type="slidenum">
              <a:rPr lang="fi-FI" smtClean="0"/>
              <a:pPr>
                <a:defRPr/>
              </a:pPr>
              <a:t>12</a:t>
            </a:fld>
            <a:endParaRPr lang="fi-FI"/>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788024" y="980728"/>
            <a:ext cx="3600400" cy="5040561"/>
          </a:xfrm>
          <a:prstGeom prst="rect">
            <a:avLst/>
          </a:prstGeom>
          <a:noFill/>
          <a:ln w="9525">
            <a:noFill/>
            <a:miter lim="800000"/>
            <a:headEnd/>
            <a:tailEnd/>
          </a:ln>
        </p:spPr>
      </p:pic>
      <p:sp>
        <p:nvSpPr>
          <p:cNvPr id="4" name="TextBox 3"/>
          <p:cNvSpPr txBox="1"/>
          <p:nvPr/>
        </p:nvSpPr>
        <p:spPr>
          <a:xfrm>
            <a:off x="3037594" y="5498069"/>
            <a:ext cx="1800200" cy="523220"/>
          </a:xfrm>
          <a:prstGeom prst="rect">
            <a:avLst/>
          </a:prstGeom>
          <a:noFill/>
        </p:spPr>
        <p:txBody>
          <a:bodyPr wrap="square" rtlCol="0">
            <a:spAutoFit/>
          </a:bodyPr>
          <a:lstStyle/>
          <a:p>
            <a:r>
              <a:rPr lang="en-US" dirty="0" smtClean="0"/>
              <a:t>Micrographs of the green latewood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7993062" cy="1008063"/>
          </a:xfrm>
        </p:spPr>
        <p:txBody>
          <a:bodyPr/>
          <a:lstStyle/>
          <a:p>
            <a:pPr algn="ctr"/>
            <a:r>
              <a:rPr lang="en-US" dirty="0" smtClean="0"/>
              <a:t>The latewood fracture surfaces (resoaked)</a:t>
            </a:r>
            <a:endParaRPr lang="en-US" dirty="0"/>
          </a:p>
        </p:txBody>
      </p:sp>
      <p:sp>
        <p:nvSpPr>
          <p:cNvPr id="3" name="Zástupný symbol pro obsah 2"/>
          <p:cNvSpPr>
            <a:spLocks noGrp="1"/>
          </p:cNvSpPr>
          <p:nvPr>
            <p:ph sz="half" idx="1"/>
          </p:nvPr>
        </p:nvSpPr>
        <p:spPr>
          <a:xfrm>
            <a:off x="539552" y="1340768"/>
            <a:ext cx="4032448" cy="4608512"/>
          </a:xfrm>
        </p:spPr>
        <p:txBody>
          <a:bodyPr/>
          <a:lstStyle/>
          <a:p>
            <a:r>
              <a:rPr lang="en-US" sz="1800" dirty="0" smtClean="0"/>
              <a:t>transwall failure dominated.</a:t>
            </a:r>
            <a:endParaRPr lang="cs-CZ" sz="1800" dirty="0" smtClean="0"/>
          </a:p>
          <a:p>
            <a:endParaRPr lang="cs-CZ" sz="1800" dirty="0" smtClean="0"/>
          </a:p>
          <a:p>
            <a:r>
              <a:rPr lang="en-US" sz="1800" dirty="0" smtClean="0"/>
              <a:t>The resoaked samples showed predominantly transwall failure with very little intrawall</a:t>
            </a:r>
            <a:r>
              <a:rPr lang="cs-CZ" sz="1800" dirty="0" smtClean="0"/>
              <a:t> </a:t>
            </a:r>
            <a:r>
              <a:rPr lang="en-US" sz="1800" dirty="0" smtClean="0"/>
              <a:t>failure and very few cells which were drawn out to any significant length.</a:t>
            </a:r>
            <a:endParaRPr lang="cs-CZ" sz="1800" dirty="0"/>
          </a:p>
        </p:txBody>
      </p:sp>
      <p:sp>
        <p:nvSpPr>
          <p:cNvPr id="5" name="Zástupný symbol pro datum 4"/>
          <p:cNvSpPr>
            <a:spLocks noGrp="1"/>
          </p:cNvSpPr>
          <p:nvPr>
            <p:ph type="dt" sz="half" idx="10"/>
          </p:nvPr>
        </p:nvSpPr>
        <p:spPr/>
        <p:txBody>
          <a:bodyPr/>
          <a:lstStyle/>
          <a:p>
            <a:pPr>
              <a:defRPr/>
            </a:pPr>
            <a:fld id="{723659DE-8E6E-4B09-9FCC-9AD06DE7DAB1}" type="datetime1">
              <a:rPr lang="fi-FI" smtClean="0"/>
              <a:pPr>
                <a:defRPr/>
              </a:pPr>
              <a:t>7.10.2014</a:t>
            </a:fld>
            <a:endParaRPr lang="fi-FI"/>
          </a:p>
        </p:txBody>
      </p:sp>
      <p:sp>
        <p:nvSpPr>
          <p:cNvPr id="6" name="Zástupný symbol pro zápatí 5"/>
          <p:cNvSpPr>
            <a:spLocks noGrp="1"/>
          </p:cNvSpPr>
          <p:nvPr>
            <p:ph type="ftr" sz="quarter" idx="11"/>
          </p:nvPr>
        </p:nvSpPr>
        <p:spPr/>
        <p:txBody>
          <a:bodyPr/>
          <a:lstStyle/>
          <a:p>
            <a:r>
              <a:rPr lang="cs-CZ" dirty="0" err="1" smtClean="0"/>
              <a:t>Effects</a:t>
            </a:r>
            <a:r>
              <a:rPr lang="cs-CZ" dirty="0" smtClean="0"/>
              <a:t> of </a:t>
            </a:r>
            <a:r>
              <a:rPr lang="cs-CZ" dirty="0" err="1" smtClean="0"/>
              <a:t>drying</a:t>
            </a:r>
            <a:r>
              <a:rPr lang="cs-CZ" dirty="0" smtClean="0"/>
              <a:t> </a:t>
            </a:r>
            <a:r>
              <a:rPr lang="cs-CZ" dirty="0" err="1" smtClean="0"/>
              <a:t>wood</a:t>
            </a:r>
            <a:r>
              <a:rPr lang="cs-CZ" dirty="0" smtClean="0"/>
              <a:t>/ </a:t>
            </a:r>
            <a:r>
              <a:rPr lang="cs-CZ" dirty="0" err="1" smtClean="0"/>
              <a:t>Vecerova</a:t>
            </a:r>
            <a:r>
              <a:rPr lang="cs-CZ" dirty="0" smtClean="0"/>
              <a:t> Petra</a:t>
            </a:r>
            <a:endParaRPr lang="en-US" dirty="0" smtClean="0"/>
          </a:p>
        </p:txBody>
      </p:sp>
      <p:sp>
        <p:nvSpPr>
          <p:cNvPr id="7" name="Zástupný symbol pro číslo snímku 6"/>
          <p:cNvSpPr>
            <a:spLocks noGrp="1"/>
          </p:cNvSpPr>
          <p:nvPr>
            <p:ph type="sldNum" sz="quarter" idx="12"/>
          </p:nvPr>
        </p:nvSpPr>
        <p:spPr/>
        <p:txBody>
          <a:bodyPr/>
          <a:lstStyle/>
          <a:p>
            <a:pPr>
              <a:defRPr/>
            </a:pPr>
            <a:fld id="{1EF942E7-4ADE-4D3C-9309-2D5AB7533DB6}" type="slidenum">
              <a:rPr lang="fi-FI" smtClean="0"/>
              <a:pPr>
                <a:defRPr/>
              </a:pPr>
              <a:t>13</a:t>
            </a:fld>
            <a:endParaRPr lang="fi-FI"/>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80110" y="908720"/>
            <a:ext cx="3636306" cy="5184576"/>
          </a:xfrm>
          <a:prstGeom prst="rect">
            <a:avLst/>
          </a:prstGeom>
          <a:noFill/>
          <a:ln w="9525">
            <a:noFill/>
            <a:miter lim="800000"/>
            <a:headEnd/>
            <a:tailEnd/>
          </a:ln>
        </p:spPr>
      </p:pic>
      <p:sp>
        <p:nvSpPr>
          <p:cNvPr id="4" name="TextBox 3"/>
          <p:cNvSpPr txBox="1"/>
          <p:nvPr/>
        </p:nvSpPr>
        <p:spPr>
          <a:xfrm>
            <a:off x="3052763" y="5375303"/>
            <a:ext cx="1944216" cy="523220"/>
          </a:xfrm>
          <a:prstGeom prst="rect">
            <a:avLst/>
          </a:prstGeom>
          <a:noFill/>
        </p:spPr>
        <p:txBody>
          <a:bodyPr wrap="square" rtlCol="0">
            <a:spAutoFit/>
          </a:bodyPr>
          <a:lstStyle/>
          <a:p>
            <a:r>
              <a:rPr lang="en-US" dirty="0" smtClean="0"/>
              <a:t>Micrographs of </a:t>
            </a:r>
            <a:r>
              <a:rPr lang="en-US" dirty="0" err="1" smtClean="0"/>
              <a:t>resoaked</a:t>
            </a:r>
            <a:r>
              <a:rPr lang="en-US" dirty="0" smtClean="0"/>
              <a:t> latewood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04664"/>
            <a:ext cx="8496944" cy="1008111"/>
          </a:xfrm>
        </p:spPr>
        <p:txBody>
          <a:bodyPr/>
          <a:lstStyle/>
          <a:p>
            <a:pPr algn="ctr"/>
            <a:r>
              <a:rPr lang="en-US" sz="2600" dirty="0" smtClean="0"/>
              <a:t>The combined early- and latewood fracture surfaces</a:t>
            </a:r>
            <a:endParaRPr lang="en-US" sz="2600" dirty="0"/>
          </a:p>
        </p:txBody>
      </p:sp>
      <p:sp>
        <p:nvSpPr>
          <p:cNvPr id="3" name="Zástupný symbol pro obsah 2"/>
          <p:cNvSpPr>
            <a:spLocks noGrp="1"/>
          </p:cNvSpPr>
          <p:nvPr>
            <p:ph sz="half" idx="1"/>
          </p:nvPr>
        </p:nvSpPr>
        <p:spPr>
          <a:xfrm>
            <a:off x="467544" y="908720"/>
            <a:ext cx="4032448" cy="4968552"/>
          </a:xfrm>
        </p:spPr>
        <p:txBody>
          <a:bodyPr/>
          <a:lstStyle/>
          <a:p>
            <a:r>
              <a:rPr lang="en-US" sz="1600" dirty="0" smtClean="0"/>
              <a:t> For the dried/resoaked specimens, the fracture surface appearance was no different from the specimens of isolated earlywood or</a:t>
            </a:r>
            <a:r>
              <a:rPr lang="cs-CZ" sz="1600" dirty="0" smtClean="0"/>
              <a:t> </a:t>
            </a:r>
            <a:r>
              <a:rPr lang="en-US" sz="1600" dirty="0" smtClean="0"/>
              <a:t>latewood layers. However, for the green specimens there was a significant difference.</a:t>
            </a:r>
            <a:endParaRPr lang="cs-CZ" sz="1600" dirty="0" smtClean="0"/>
          </a:p>
          <a:p>
            <a:r>
              <a:rPr lang="en-US" sz="1600" dirty="0" smtClean="0"/>
              <a:t>The earlywood in the combined specimens showed abrupt transwall failure and a much more featureless appearance than the isolated earlywood</a:t>
            </a:r>
            <a:endParaRPr lang="cs-CZ" sz="1600" dirty="0" smtClean="0"/>
          </a:p>
          <a:p>
            <a:r>
              <a:rPr lang="cs-CZ" sz="1600" dirty="0" smtClean="0"/>
              <a:t>64% </a:t>
            </a:r>
            <a:r>
              <a:rPr lang="en-US" sz="1600" dirty="0" smtClean="0"/>
              <a:t>of the total stress is carried by the latewood which constitutes only 30% of the cross-sectional area. The strain energy density is therefore much higher in latewood than in earlywood.</a:t>
            </a:r>
            <a:endParaRPr lang="cs-CZ" sz="1600" dirty="0" smtClean="0"/>
          </a:p>
          <a:p>
            <a:r>
              <a:rPr lang="en-US" sz="1600" dirty="0" smtClean="0"/>
              <a:t>The mechanism is supported by our estimate that latewood has a much higher strain energy density than the earlywood.</a:t>
            </a:r>
            <a:endParaRPr lang="cs-CZ" sz="1600" dirty="0"/>
          </a:p>
        </p:txBody>
      </p:sp>
      <p:sp>
        <p:nvSpPr>
          <p:cNvPr id="5" name="Zástupný symbol pro datum 4"/>
          <p:cNvSpPr>
            <a:spLocks noGrp="1"/>
          </p:cNvSpPr>
          <p:nvPr>
            <p:ph type="dt" sz="half" idx="10"/>
          </p:nvPr>
        </p:nvSpPr>
        <p:spPr/>
        <p:txBody>
          <a:bodyPr/>
          <a:lstStyle/>
          <a:p>
            <a:pPr>
              <a:defRPr/>
            </a:pPr>
            <a:fld id="{723659DE-8E6E-4B09-9FCC-9AD06DE7DAB1}" type="datetime1">
              <a:rPr lang="fi-FI" smtClean="0"/>
              <a:pPr>
                <a:defRPr/>
              </a:pPr>
              <a:t>7.10.2014</a:t>
            </a:fld>
            <a:endParaRPr lang="fi-FI"/>
          </a:p>
        </p:txBody>
      </p:sp>
      <p:sp>
        <p:nvSpPr>
          <p:cNvPr id="6" name="Zástupný symbol pro zápatí 5"/>
          <p:cNvSpPr>
            <a:spLocks noGrp="1"/>
          </p:cNvSpPr>
          <p:nvPr>
            <p:ph type="ftr" sz="quarter" idx="11"/>
          </p:nvPr>
        </p:nvSpPr>
        <p:spPr/>
        <p:txBody>
          <a:bodyPr/>
          <a:lstStyle/>
          <a:p>
            <a:r>
              <a:rPr lang="cs-CZ" dirty="0" err="1" smtClean="0"/>
              <a:t>Effects</a:t>
            </a:r>
            <a:r>
              <a:rPr lang="cs-CZ" dirty="0" smtClean="0"/>
              <a:t> of </a:t>
            </a:r>
            <a:r>
              <a:rPr lang="cs-CZ" dirty="0" err="1" smtClean="0"/>
              <a:t>drying</a:t>
            </a:r>
            <a:r>
              <a:rPr lang="cs-CZ" dirty="0" smtClean="0"/>
              <a:t> </a:t>
            </a:r>
            <a:r>
              <a:rPr lang="cs-CZ" dirty="0" err="1" smtClean="0"/>
              <a:t>wood</a:t>
            </a:r>
            <a:r>
              <a:rPr lang="cs-CZ" dirty="0" smtClean="0"/>
              <a:t>/ </a:t>
            </a:r>
            <a:r>
              <a:rPr lang="cs-CZ" dirty="0" err="1" smtClean="0"/>
              <a:t>Vecerova</a:t>
            </a:r>
            <a:r>
              <a:rPr lang="cs-CZ" dirty="0" smtClean="0"/>
              <a:t> Petra</a:t>
            </a:r>
            <a:endParaRPr lang="en-US" dirty="0" smtClean="0"/>
          </a:p>
        </p:txBody>
      </p:sp>
      <p:sp>
        <p:nvSpPr>
          <p:cNvPr id="7" name="Zástupný symbol pro číslo snímku 6"/>
          <p:cNvSpPr>
            <a:spLocks noGrp="1"/>
          </p:cNvSpPr>
          <p:nvPr>
            <p:ph type="sldNum" sz="quarter" idx="12"/>
          </p:nvPr>
        </p:nvSpPr>
        <p:spPr/>
        <p:txBody>
          <a:bodyPr/>
          <a:lstStyle/>
          <a:p>
            <a:pPr>
              <a:defRPr/>
            </a:pPr>
            <a:fld id="{1EF942E7-4ADE-4D3C-9309-2D5AB7533DB6}" type="slidenum">
              <a:rPr lang="fi-FI" smtClean="0"/>
              <a:pPr>
                <a:defRPr/>
              </a:pPr>
              <a:t>14</a:t>
            </a:fld>
            <a:endParaRPr lang="fi-FI"/>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39534" y="1268760"/>
            <a:ext cx="4241624" cy="2880320"/>
          </a:xfrm>
          <a:prstGeom prst="rect">
            <a:avLst/>
          </a:prstGeom>
          <a:noFill/>
          <a:ln w="9525">
            <a:noFill/>
            <a:miter lim="800000"/>
            <a:headEnd/>
            <a:tailEnd/>
          </a:ln>
        </p:spPr>
      </p:pic>
      <p:sp>
        <p:nvSpPr>
          <p:cNvPr id="4" name="TextBox 3"/>
          <p:cNvSpPr txBox="1"/>
          <p:nvPr/>
        </p:nvSpPr>
        <p:spPr>
          <a:xfrm>
            <a:off x="4644008" y="4365104"/>
            <a:ext cx="3718942" cy="738664"/>
          </a:xfrm>
          <a:prstGeom prst="rect">
            <a:avLst/>
          </a:prstGeom>
          <a:noFill/>
        </p:spPr>
        <p:txBody>
          <a:bodyPr wrap="square" rtlCol="0">
            <a:spAutoFit/>
          </a:bodyPr>
          <a:lstStyle/>
          <a:p>
            <a:r>
              <a:rPr lang="en-US" dirty="0" smtClean="0"/>
              <a:t>Micrograph of the </a:t>
            </a:r>
            <a:r>
              <a:rPr lang="en-US" dirty="0" err="1" smtClean="0"/>
              <a:t>earlywood</a:t>
            </a:r>
            <a:r>
              <a:rPr lang="en-US" dirty="0" smtClean="0"/>
              <a:t> fracture surface in a combined </a:t>
            </a:r>
            <a:r>
              <a:rPr lang="en-US" dirty="0" err="1" smtClean="0"/>
              <a:t>earlz</a:t>
            </a:r>
            <a:r>
              <a:rPr lang="en-US" dirty="0" smtClean="0"/>
              <a:t>- latewood sample tested in green condition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4"/>
          <p:cNvSpPr>
            <a:spLocks noGrp="1"/>
          </p:cNvSpPr>
          <p:nvPr>
            <p:ph type="dt" sz="half" idx="10"/>
          </p:nvPr>
        </p:nvSpPr>
        <p:spPr/>
        <p:txBody>
          <a:bodyPr/>
          <a:lstStyle/>
          <a:p>
            <a:pPr>
              <a:defRPr/>
            </a:pPr>
            <a:fld id="{723659DE-8E6E-4B09-9FCC-9AD06DE7DAB1}" type="datetime1">
              <a:rPr lang="fi-FI" smtClean="0"/>
              <a:pPr>
                <a:defRPr/>
              </a:pPr>
              <a:t>7.10.2014</a:t>
            </a:fld>
            <a:endParaRPr lang="fi-FI"/>
          </a:p>
        </p:txBody>
      </p:sp>
      <p:sp>
        <p:nvSpPr>
          <p:cNvPr id="6" name="Zástupný symbol pro zápatí 5"/>
          <p:cNvSpPr>
            <a:spLocks noGrp="1"/>
          </p:cNvSpPr>
          <p:nvPr>
            <p:ph type="ftr" sz="quarter" idx="11"/>
          </p:nvPr>
        </p:nvSpPr>
        <p:spPr/>
        <p:txBody>
          <a:bodyPr/>
          <a:lstStyle/>
          <a:p>
            <a:r>
              <a:rPr lang="cs-CZ" dirty="0" err="1" smtClean="0"/>
              <a:t>Effects</a:t>
            </a:r>
            <a:r>
              <a:rPr lang="cs-CZ" dirty="0" smtClean="0"/>
              <a:t> of </a:t>
            </a:r>
            <a:r>
              <a:rPr lang="cs-CZ" dirty="0" err="1" smtClean="0"/>
              <a:t>drying</a:t>
            </a:r>
            <a:r>
              <a:rPr lang="cs-CZ" dirty="0" smtClean="0"/>
              <a:t> </a:t>
            </a:r>
            <a:r>
              <a:rPr lang="cs-CZ" dirty="0" err="1" smtClean="0"/>
              <a:t>wood</a:t>
            </a:r>
            <a:r>
              <a:rPr lang="cs-CZ" dirty="0" smtClean="0"/>
              <a:t>/ </a:t>
            </a:r>
            <a:r>
              <a:rPr lang="cs-CZ" dirty="0" err="1" smtClean="0"/>
              <a:t>Vecerova</a:t>
            </a:r>
            <a:r>
              <a:rPr lang="cs-CZ" dirty="0" smtClean="0"/>
              <a:t> Petra</a:t>
            </a:r>
            <a:endParaRPr lang="en-US" dirty="0" smtClean="0"/>
          </a:p>
        </p:txBody>
      </p:sp>
      <p:sp>
        <p:nvSpPr>
          <p:cNvPr id="7" name="Zástupný symbol pro číslo snímku 6"/>
          <p:cNvSpPr>
            <a:spLocks noGrp="1"/>
          </p:cNvSpPr>
          <p:nvPr>
            <p:ph type="sldNum" sz="quarter" idx="12"/>
          </p:nvPr>
        </p:nvSpPr>
        <p:spPr/>
        <p:txBody>
          <a:bodyPr/>
          <a:lstStyle/>
          <a:p>
            <a:pPr>
              <a:defRPr/>
            </a:pPr>
            <a:fld id="{1EF942E7-4ADE-4D3C-9309-2D5AB7533DB6}" type="slidenum">
              <a:rPr lang="fi-FI" smtClean="0"/>
              <a:pPr>
                <a:defRPr/>
              </a:pPr>
              <a:t>15</a:t>
            </a:fld>
            <a:endParaRPr lang="fi-FI"/>
          </a:p>
        </p:txBody>
      </p:sp>
      <p:sp>
        <p:nvSpPr>
          <p:cNvPr id="9" name="Zástupný symbol pro obsah 8"/>
          <p:cNvSpPr>
            <a:spLocks noGrp="1"/>
          </p:cNvSpPr>
          <p:nvPr>
            <p:ph idx="4294967295"/>
          </p:nvPr>
        </p:nvSpPr>
        <p:spPr>
          <a:xfrm>
            <a:off x="467370" y="692696"/>
            <a:ext cx="8209086" cy="5112568"/>
          </a:xfrm>
        </p:spPr>
        <p:txBody>
          <a:bodyPr/>
          <a:lstStyle/>
          <a:p>
            <a:r>
              <a:rPr lang="en-US" sz="1800" dirty="0" smtClean="0"/>
              <a:t>Drying has a dramatic effect on the fracture surfaces and therefore on the fracture mechanisms of wood. </a:t>
            </a:r>
            <a:endParaRPr lang="cs-CZ" sz="1800" dirty="0" smtClean="0"/>
          </a:p>
          <a:p>
            <a:pPr>
              <a:buFont typeface="Wingdings" pitchFamily="2" charset="2"/>
              <a:buChar char="Ø"/>
            </a:pPr>
            <a:r>
              <a:rPr lang="en-US" sz="1800" dirty="0" smtClean="0"/>
              <a:t>irreversible cell wall damage </a:t>
            </a:r>
            <a:r>
              <a:rPr lang="cs-CZ" sz="1800" dirty="0" smtClean="0">
                <a:sym typeface="Wingdings" pitchFamily="2" charset="2"/>
              </a:rPr>
              <a:t> </a:t>
            </a:r>
            <a:r>
              <a:rPr lang="en-US" sz="1800" dirty="0" smtClean="0"/>
              <a:t>during wood drying</a:t>
            </a:r>
            <a:endParaRPr lang="cs-CZ" sz="1800" dirty="0" smtClean="0"/>
          </a:p>
          <a:p>
            <a:r>
              <a:rPr lang="en-US" sz="1800" dirty="0" smtClean="0"/>
              <a:t>the strength is lower for samples tested in the dried/ resoaked state</a:t>
            </a:r>
            <a:endParaRPr lang="cs-CZ" sz="1800" dirty="0" smtClean="0"/>
          </a:p>
          <a:p>
            <a:r>
              <a:rPr lang="en-US" sz="1800" dirty="0" smtClean="0"/>
              <a:t>The present fracture surface study provides support for the hypothesis of irreversible cell wall damage from drying and demonstrates a strong effect on the failure mechanisms in the wet state. Both green earlywood and latewood showed</a:t>
            </a:r>
          </a:p>
          <a:p>
            <a:r>
              <a:rPr lang="en-US" sz="1800" dirty="0" smtClean="0"/>
              <a:t>rough fracture surfaces, which for latewood was dominated by intrawall failure.</a:t>
            </a:r>
          </a:p>
          <a:p>
            <a:r>
              <a:rPr lang="en-US" sz="1800" dirty="0" smtClean="0"/>
              <a:t>However, in the </a:t>
            </a:r>
            <a:r>
              <a:rPr lang="en-US" sz="1800" u="sng" dirty="0" smtClean="0"/>
              <a:t>dried/resoaked</a:t>
            </a:r>
            <a:r>
              <a:rPr lang="en-US" sz="1800" dirty="0" smtClean="0"/>
              <a:t> state transwall failure dominated and fracture surfaces were more flat, indicating a </a:t>
            </a:r>
            <a:r>
              <a:rPr lang="en-US" sz="1800" u="sng" dirty="0" smtClean="0"/>
              <a:t>more brittle fracture process</a:t>
            </a:r>
            <a:endParaRPr lang="cs-CZ"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755576" y="476673"/>
            <a:ext cx="7993062" cy="504056"/>
          </a:xfrm>
        </p:spPr>
        <p:txBody>
          <a:bodyPr/>
          <a:lstStyle/>
          <a:p>
            <a:pPr algn="ctr"/>
            <a:r>
              <a:rPr lang="cs-CZ" dirty="0" smtClean="0"/>
              <a:t>Experiment</a:t>
            </a:r>
            <a:endParaRPr lang="cs-CZ" dirty="0"/>
          </a:p>
        </p:txBody>
      </p:sp>
      <p:sp>
        <p:nvSpPr>
          <p:cNvPr id="6" name="Zástupný symbol pro obsah 5"/>
          <p:cNvSpPr>
            <a:spLocks noGrp="1"/>
          </p:cNvSpPr>
          <p:nvPr>
            <p:ph sz="half" idx="1"/>
          </p:nvPr>
        </p:nvSpPr>
        <p:spPr>
          <a:xfrm>
            <a:off x="539552" y="1412776"/>
            <a:ext cx="3919537" cy="4680520"/>
          </a:xfrm>
        </p:spPr>
        <p:txBody>
          <a:bodyPr/>
          <a:lstStyle/>
          <a:p>
            <a:r>
              <a:rPr lang="en-US" sz="1600" dirty="0" smtClean="0"/>
              <a:t>Sample: green sapwood of Swedish pine (</a:t>
            </a:r>
            <a:r>
              <a:rPr lang="en-US" sz="1600" i="1" dirty="0" smtClean="0"/>
              <a:t>Pinus sylvestris</a:t>
            </a:r>
            <a:r>
              <a:rPr lang="en-US" sz="1600" dirty="0" smtClean="0"/>
              <a:t>)</a:t>
            </a:r>
          </a:p>
          <a:p>
            <a:r>
              <a:rPr lang="en-US" sz="1600" dirty="0" smtClean="0"/>
              <a:t>Thickness- 0,2-0,8 mm</a:t>
            </a:r>
            <a:endParaRPr lang="cs-CZ" sz="1600" dirty="0" smtClean="0"/>
          </a:p>
          <a:p>
            <a:r>
              <a:rPr lang="cs-CZ" sz="1600" dirty="0" err="1" smtClean="0"/>
              <a:t>Length</a:t>
            </a:r>
            <a:r>
              <a:rPr lang="cs-CZ" sz="1600" dirty="0" smtClean="0"/>
              <a:t>- 30 mm</a:t>
            </a:r>
          </a:p>
          <a:p>
            <a:r>
              <a:rPr lang="cs-CZ" sz="1600" dirty="0" err="1" smtClean="0"/>
              <a:t>Width</a:t>
            </a:r>
            <a:r>
              <a:rPr lang="cs-CZ" sz="1600" dirty="0" smtClean="0"/>
              <a:t>- 4 mm</a:t>
            </a:r>
            <a:endParaRPr lang="en-US" sz="1600" dirty="0" smtClean="0"/>
          </a:p>
          <a:p>
            <a:r>
              <a:rPr lang="en-US" sz="1600" dirty="0" smtClean="0"/>
              <a:t>Specimens </a:t>
            </a:r>
            <a:r>
              <a:rPr lang="en-US" sz="1600" dirty="0" smtClean="0"/>
              <a:t>of similar microstructure (from the same annual ring</a:t>
            </a:r>
            <a:r>
              <a:rPr lang="en-US" sz="1600" dirty="0" smtClean="0"/>
              <a:t>)</a:t>
            </a:r>
            <a:endParaRPr lang="cs-CZ" sz="1600" dirty="0" smtClean="0"/>
          </a:p>
          <a:p>
            <a:r>
              <a:rPr lang="cs-CZ" sz="1600" dirty="0" smtClean="0"/>
              <a:t>2 </a:t>
            </a:r>
            <a:r>
              <a:rPr lang="cs-CZ" sz="1600" dirty="0" err="1" smtClean="0"/>
              <a:t>separate</a:t>
            </a:r>
            <a:r>
              <a:rPr lang="cs-CZ" sz="1600" dirty="0" smtClean="0"/>
              <a:t> </a:t>
            </a:r>
            <a:r>
              <a:rPr lang="cs-CZ" sz="1600" dirty="0" err="1" smtClean="0"/>
              <a:t>treatments</a:t>
            </a:r>
            <a:r>
              <a:rPr lang="cs-CZ" sz="1600" dirty="0" smtClean="0"/>
              <a:t>:</a:t>
            </a:r>
          </a:p>
          <a:p>
            <a:pPr marL="457200" indent="-457200">
              <a:buAutoNum type="arabicParenR"/>
            </a:pPr>
            <a:r>
              <a:rPr lang="cs-CZ" sz="1600" dirty="0" smtClean="0"/>
              <a:t>Specimen </a:t>
            </a:r>
            <a:r>
              <a:rPr lang="cs-CZ" sz="1600" dirty="0" err="1" smtClean="0"/>
              <a:t>was</a:t>
            </a:r>
            <a:r>
              <a:rPr lang="cs-CZ" sz="1600" dirty="0" smtClean="0"/>
              <a:t> </a:t>
            </a:r>
            <a:r>
              <a:rPr lang="cs-CZ" sz="1600" dirty="0" err="1" smtClean="0"/>
              <a:t>soaked</a:t>
            </a:r>
            <a:r>
              <a:rPr lang="cs-CZ" sz="1600" dirty="0" smtClean="0"/>
              <a:t> in a </a:t>
            </a:r>
            <a:r>
              <a:rPr lang="cs-CZ" sz="1600" dirty="0" err="1" smtClean="0"/>
              <a:t>solution</a:t>
            </a:r>
            <a:r>
              <a:rPr lang="cs-CZ" sz="1600" dirty="0" smtClean="0"/>
              <a:t> of </a:t>
            </a:r>
            <a:r>
              <a:rPr lang="cs-CZ" sz="1600" dirty="0" err="1" smtClean="0"/>
              <a:t>water</a:t>
            </a:r>
            <a:r>
              <a:rPr lang="cs-CZ" sz="1600" dirty="0" smtClean="0"/>
              <a:t> and glycerol („green/</a:t>
            </a:r>
            <a:r>
              <a:rPr lang="cs-CZ" sz="1600" dirty="0" err="1" smtClean="0"/>
              <a:t>impr</a:t>
            </a:r>
            <a:r>
              <a:rPr lang="cs-CZ" sz="1600" dirty="0" smtClean="0"/>
              <a:t>“)</a:t>
            </a:r>
          </a:p>
          <a:p>
            <a:pPr marL="457200" indent="-457200">
              <a:buAutoNum type="arabicParenR"/>
            </a:pPr>
            <a:r>
              <a:rPr lang="cs-CZ" sz="1600" dirty="0" smtClean="0"/>
              <a:t>Just </a:t>
            </a:r>
            <a:r>
              <a:rPr lang="cs-CZ" sz="1600" dirty="0" err="1" smtClean="0"/>
              <a:t>stored</a:t>
            </a:r>
            <a:r>
              <a:rPr lang="cs-CZ" sz="1600" dirty="0" smtClean="0"/>
              <a:t> in </a:t>
            </a:r>
            <a:r>
              <a:rPr lang="cs-CZ" sz="1600" dirty="0" err="1" smtClean="0"/>
              <a:t>water</a:t>
            </a:r>
            <a:r>
              <a:rPr lang="cs-CZ" sz="1600" dirty="0" smtClean="0"/>
              <a:t> („green“)</a:t>
            </a:r>
          </a:p>
          <a:p>
            <a:pPr marL="457200" indent="-457200"/>
            <a:r>
              <a:rPr lang="cs-CZ" sz="1600" dirty="0" err="1" smtClean="0"/>
              <a:t>Vacuum</a:t>
            </a:r>
            <a:r>
              <a:rPr lang="cs-CZ" sz="1600" dirty="0" smtClean="0"/>
              <a:t>- 30  min (to </a:t>
            </a:r>
            <a:r>
              <a:rPr lang="cs-CZ" sz="1600" dirty="0" err="1" smtClean="0"/>
              <a:t>facilitate</a:t>
            </a:r>
            <a:r>
              <a:rPr lang="cs-CZ" sz="1600" dirty="0" smtClean="0"/>
              <a:t> </a:t>
            </a:r>
            <a:r>
              <a:rPr lang="cs-CZ" sz="1600" dirty="0" err="1" smtClean="0"/>
              <a:t>removal</a:t>
            </a:r>
            <a:r>
              <a:rPr lang="cs-CZ" sz="1600" dirty="0" smtClean="0"/>
              <a:t> of </a:t>
            </a:r>
            <a:r>
              <a:rPr lang="cs-CZ" sz="1600" dirty="0" err="1" smtClean="0"/>
              <a:t>air</a:t>
            </a:r>
            <a:r>
              <a:rPr lang="cs-CZ" sz="1600" dirty="0" smtClean="0"/>
              <a:t> from the </a:t>
            </a:r>
            <a:r>
              <a:rPr lang="cs-CZ" sz="1600" dirty="0" err="1" smtClean="0"/>
              <a:t>specimens</a:t>
            </a:r>
            <a:r>
              <a:rPr lang="cs-CZ" sz="1600" dirty="0" smtClean="0"/>
              <a:t> </a:t>
            </a:r>
            <a:r>
              <a:rPr lang="cs-CZ" sz="1600" dirty="0" err="1" smtClean="0"/>
              <a:t>subjected</a:t>
            </a:r>
            <a:r>
              <a:rPr lang="cs-CZ" sz="1600" dirty="0" smtClean="0"/>
              <a:t> to </a:t>
            </a:r>
            <a:r>
              <a:rPr lang="cs-CZ" sz="1600" dirty="0" err="1" smtClean="0"/>
              <a:t>impregnation</a:t>
            </a:r>
            <a:r>
              <a:rPr lang="cs-CZ" sz="1600" dirty="0" smtClean="0"/>
              <a:t>)</a:t>
            </a:r>
          </a:p>
          <a:p>
            <a:pPr marL="457200" indent="-457200"/>
            <a:r>
              <a:rPr lang="cs-CZ" sz="1600" dirty="0" err="1" smtClean="0"/>
              <a:t>Oven</a:t>
            </a:r>
            <a:r>
              <a:rPr lang="cs-CZ" sz="1600" dirty="0" smtClean="0"/>
              <a:t> </a:t>
            </a:r>
            <a:r>
              <a:rPr lang="cs-CZ" sz="1600" dirty="0" err="1" smtClean="0"/>
              <a:t>drying</a:t>
            </a:r>
            <a:r>
              <a:rPr lang="cs-CZ" sz="1600" dirty="0" smtClean="0"/>
              <a:t> </a:t>
            </a:r>
            <a:r>
              <a:rPr lang="cs-CZ" sz="1600" dirty="0" err="1" smtClean="0"/>
              <a:t>at</a:t>
            </a:r>
            <a:r>
              <a:rPr lang="cs-CZ" sz="1600" dirty="0" smtClean="0"/>
              <a:t> 103°C</a:t>
            </a:r>
          </a:p>
          <a:p>
            <a:pPr marL="457200" indent="-457200"/>
            <a:endParaRPr lang="en-US" sz="1600" dirty="0" smtClean="0"/>
          </a:p>
          <a:p>
            <a:endParaRPr lang="en-US" sz="1600" dirty="0"/>
          </a:p>
        </p:txBody>
      </p:sp>
      <p:pic>
        <p:nvPicPr>
          <p:cNvPr id="9" name="Zástupný symbol pro obsah 8" descr="same.png"/>
          <p:cNvPicPr>
            <a:picLocks noGrp="1" noChangeAspect="1"/>
          </p:cNvPicPr>
          <p:nvPr>
            <p:ph sz="half" idx="2"/>
          </p:nvPr>
        </p:nvPicPr>
        <p:blipFill>
          <a:blip r:embed="rId2" cstate="print"/>
          <a:stretch>
            <a:fillRect/>
          </a:stretch>
        </p:blipFill>
        <p:spPr>
          <a:xfrm>
            <a:off x="4788024" y="1844824"/>
            <a:ext cx="3921125" cy="2841992"/>
          </a:xfrm>
        </p:spPr>
      </p:pic>
      <p:sp>
        <p:nvSpPr>
          <p:cNvPr id="2" name="Zástupný symbol pro datum 1"/>
          <p:cNvSpPr>
            <a:spLocks noGrp="1"/>
          </p:cNvSpPr>
          <p:nvPr>
            <p:ph type="dt" sz="half" idx="10"/>
          </p:nvPr>
        </p:nvSpPr>
        <p:spPr/>
        <p:txBody>
          <a:bodyPr/>
          <a:lstStyle/>
          <a:p>
            <a:pPr>
              <a:defRPr/>
            </a:pPr>
            <a:fld id="{E72BE2FF-3FDB-46B1-A51A-7DA671B1D8E5}" type="datetime1">
              <a:rPr lang="fi-FI" smtClean="0"/>
              <a:pPr>
                <a:defRPr/>
              </a:pPr>
              <a:t>7.10.2014</a:t>
            </a:fld>
            <a:endParaRPr lang="fi-FI"/>
          </a:p>
        </p:txBody>
      </p:sp>
      <p:sp>
        <p:nvSpPr>
          <p:cNvPr id="3" name="Zástupný symbol pro zápatí 2"/>
          <p:cNvSpPr>
            <a:spLocks noGrp="1"/>
          </p:cNvSpPr>
          <p:nvPr>
            <p:ph type="ftr" sz="quarter" idx="11"/>
          </p:nvPr>
        </p:nvSpPr>
        <p:spPr/>
        <p:txBody>
          <a:bodyPr/>
          <a:lstStyle/>
          <a:p>
            <a:r>
              <a:rPr lang="cs-CZ" dirty="0" err="1" smtClean="0"/>
              <a:t>Effects</a:t>
            </a:r>
            <a:r>
              <a:rPr lang="cs-CZ" dirty="0" smtClean="0"/>
              <a:t> of </a:t>
            </a:r>
            <a:r>
              <a:rPr lang="cs-CZ" dirty="0" err="1" smtClean="0"/>
              <a:t>drying</a:t>
            </a:r>
            <a:r>
              <a:rPr lang="cs-CZ" dirty="0" smtClean="0"/>
              <a:t> </a:t>
            </a:r>
            <a:r>
              <a:rPr lang="cs-CZ" dirty="0" err="1" smtClean="0"/>
              <a:t>wood</a:t>
            </a:r>
            <a:r>
              <a:rPr lang="cs-CZ" dirty="0" smtClean="0"/>
              <a:t>/ </a:t>
            </a:r>
            <a:r>
              <a:rPr lang="cs-CZ" dirty="0" err="1" smtClean="0"/>
              <a:t>Vecerova</a:t>
            </a:r>
            <a:r>
              <a:rPr lang="cs-CZ" dirty="0" smtClean="0"/>
              <a:t> Petra</a:t>
            </a:r>
            <a:endParaRPr lang="en-US" dirty="0" smtClean="0"/>
          </a:p>
        </p:txBody>
      </p:sp>
      <p:sp>
        <p:nvSpPr>
          <p:cNvPr id="4" name="Zástupný symbol pro číslo snímku 3"/>
          <p:cNvSpPr>
            <a:spLocks noGrp="1"/>
          </p:cNvSpPr>
          <p:nvPr>
            <p:ph type="sldNum" sz="quarter" idx="12"/>
          </p:nvPr>
        </p:nvSpPr>
        <p:spPr/>
        <p:txBody>
          <a:bodyPr/>
          <a:lstStyle/>
          <a:p>
            <a:pPr>
              <a:defRPr/>
            </a:pPr>
            <a:fld id="{7439CFD0-1B7D-4970-8C87-77A0F08716E4}" type="slidenum">
              <a:rPr lang="fi-FI" smtClean="0"/>
              <a:pPr>
                <a:defRPr/>
              </a:pPr>
              <a:t>16</a:t>
            </a:fld>
            <a:endParaRPr lang="fi-FI"/>
          </a:p>
        </p:txBody>
      </p:sp>
      <p:sp>
        <p:nvSpPr>
          <p:cNvPr id="10" name="TextovéPole 9"/>
          <p:cNvSpPr txBox="1"/>
          <p:nvPr/>
        </p:nvSpPr>
        <p:spPr>
          <a:xfrm>
            <a:off x="5004048" y="4869160"/>
            <a:ext cx="3672408" cy="523220"/>
          </a:xfrm>
          <a:prstGeom prst="rect">
            <a:avLst/>
          </a:prstGeom>
          <a:noFill/>
        </p:spPr>
        <p:txBody>
          <a:bodyPr wrap="square" rtlCol="0">
            <a:spAutoFit/>
          </a:bodyPr>
          <a:lstStyle/>
          <a:p>
            <a:r>
              <a:rPr lang="en-US" dirty="0" smtClean="0"/>
              <a:t>Schematic illustration of specimen preparation by microtome cutting</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755576" y="476672"/>
            <a:ext cx="7993062" cy="1008063"/>
          </a:xfrm>
        </p:spPr>
        <p:txBody>
          <a:bodyPr/>
          <a:lstStyle/>
          <a:p>
            <a:r>
              <a:rPr lang="en-US" dirty="0" smtClean="0"/>
              <a:t>Experiment with green state dried sample</a:t>
            </a:r>
            <a:endParaRPr lang="cs-CZ" dirty="0"/>
          </a:p>
        </p:txBody>
      </p:sp>
      <p:sp>
        <p:nvSpPr>
          <p:cNvPr id="6" name="Zástupný symbol pro obsah 5"/>
          <p:cNvSpPr>
            <a:spLocks noGrp="1"/>
          </p:cNvSpPr>
          <p:nvPr>
            <p:ph sz="half" idx="1"/>
          </p:nvPr>
        </p:nvSpPr>
        <p:spPr>
          <a:xfrm>
            <a:off x="827584" y="1124744"/>
            <a:ext cx="7021214" cy="2160240"/>
          </a:xfrm>
        </p:spPr>
        <p:txBody>
          <a:bodyPr/>
          <a:lstStyle/>
          <a:p>
            <a:r>
              <a:rPr lang="cs-CZ" sz="1600" dirty="0" smtClean="0"/>
              <a:t> F</a:t>
            </a:r>
            <a:r>
              <a:rPr lang="en-US" sz="1600" dirty="0" smtClean="0"/>
              <a:t>ractography micrographs are presented for the non-impregnated dried specimens</a:t>
            </a:r>
            <a:endParaRPr lang="cs-CZ" sz="1600" dirty="0" smtClean="0"/>
          </a:p>
          <a:p>
            <a:r>
              <a:rPr lang="en-US" sz="1600" dirty="0" smtClean="0"/>
              <a:t>The surface appears flat and failure appears to be dominated by brittle transwall fracture</a:t>
            </a:r>
            <a:endParaRPr lang="cs-CZ" sz="1600" dirty="0" smtClean="0"/>
          </a:p>
          <a:p>
            <a:r>
              <a:rPr lang="en-US" sz="1600" dirty="0" smtClean="0"/>
              <a:t>As the scale of the cell wall see</a:t>
            </a:r>
            <a:r>
              <a:rPr lang="cs-CZ" sz="1600" dirty="0" smtClean="0"/>
              <a:t> </a:t>
            </a:r>
            <a:r>
              <a:rPr lang="cs-CZ" sz="1600" dirty="0" err="1" smtClean="0"/>
              <a:t>Fig</a:t>
            </a:r>
            <a:r>
              <a:rPr lang="cs-CZ" sz="1600" dirty="0" smtClean="0"/>
              <a:t>.</a:t>
            </a:r>
            <a:r>
              <a:rPr lang="en-US" sz="1600" dirty="0" smtClean="0"/>
              <a:t> b, the impression on the brittle fracture remains.</a:t>
            </a:r>
            <a:endParaRPr lang="cs-CZ" sz="1600" dirty="0" smtClean="0"/>
          </a:p>
          <a:p>
            <a:endParaRPr lang="cs-CZ" sz="1600" dirty="0" smtClean="0"/>
          </a:p>
          <a:p>
            <a:endParaRPr lang="cs-CZ" sz="1600" dirty="0" smtClean="0"/>
          </a:p>
          <a:p>
            <a:endParaRPr lang="cs-CZ" sz="1600" dirty="0"/>
          </a:p>
        </p:txBody>
      </p:sp>
      <p:sp>
        <p:nvSpPr>
          <p:cNvPr id="2" name="Zástupný symbol pro datum 1"/>
          <p:cNvSpPr>
            <a:spLocks noGrp="1"/>
          </p:cNvSpPr>
          <p:nvPr>
            <p:ph type="dt" sz="half" idx="10"/>
          </p:nvPr>
        </p:nvSpPr>
        <p:spPr/>
        <p:txBody>
          <a:bodyPr/>
          <a:lstStyle/>
          <a:p>
            <a:pPr>
              <a:defRPr/>
            </a:pPr>
            <a:fld id="{E72BE2FF-3FDB-46B1-A51A-7DA671B1D8E5}" type="datetime1">
              <a:rPr lang="fi-FI" smtClean="0"/>
              <a:pPr>
                <a:defRPr/>
              </a:pPr>
              <a:t>7.10.2014</a:t>
            </a:fld>
            <a:endParaRPr lang="fi-FI"/>
          </a:p>
        </p:txBody>
      </p:sp>
      <p:sp>
        <p:nvSpPr>
          <p:cNvPr id="3" name="Zástupný symbol pro zápatí 2"/>
          <p:cNvSpPr>
            <a:spLocks noGrp="1"/>
          </p:cNvSpPr>
          <p:nvPr>
            <p:ph type="ftr" sz="quarter" idx="11"/>
          </p:nvPr>
        </p:nvSpPr>
        <p:spPr/>
        <p:txBody>
          <a:bodyPr/>
          <a:lstStyle/>
          <a:p>
            <a:r>
              <a:rPr lang="cs-CZ" dirty="0" err="1" smtClean="0"/>
              <a:t>Effects</a:t>
            </a:r>
            <a:r>
              <a:rPr lang="cs-CZ" dirty="0" smtClean="0"/>
              <a:t> of </a:t>
            </a:r>
            <a:r>
              <a:rPr lang="cs-CZ" dirty="0" err="1" smtClean="0"/>
              <a:t>drying</a:t>
            </a:r>
            <a:r>
              <a:rPr lang="cs-CZ" dirty="0" smtClean="0"/>
              <a:t> </a:t>
            </a:r>
            <a:r>
              <a:rPr lang="cs-CZ" dirty="0" err="1" smtClean="0"/>
              <a:t>wood</a:t>
            </a:r>
            <a:r>
              <a:rPr lang="cs-CZ" dirty="0" smtClean="0"/>
              <a:t>/ </a:t>
            </a:r>
            <a:r>
              <a:rPr lang="cs-CZ" dirty="0" err="1" smtClean="0"/>
              <a:t>Vecerova</a:t>
            </a:r>
            <a:r>
              <a:rPr lang="cs-CZ" dirty="0" smtClean="0"/>
              <a:t> Petra</a:t>
            </a:r>
            <a:endParaRPr lang="en-US" dirty="0" smtClean="0"/>
          </a:p>
        </p:txBody>
      </p:sp>
      <p:sp>
        <p:nvSpPr>
          <p:cNvPr id="4" name="Zástupný symbol pro číslo snímku 3"/>
          <p:cNvSpPr>
            <a:spLocks noGrp="1"/>
          </p:cNvSpPr>
          <p:nvPr>
            <p:ph type="sldNum" sz="quarter" idx="12"/>
          </p:nvPr>
        </p:nvSpPr>
        <p:spPr/>
        <p:txBody>
          <a:bodyPr/>
          <a:lstStyle/>
          <a:p>
            <a:pPr>
              <a:defRPr/>
            </a:pPr>
            <a:fld id="{7439CFD0-1B7D-4970-8C87-77A0F08716E4}" type="slidenum">
              <a:rPr lang="fi-FI" smtClean="0"/>
              <a:pPr>
                <a:defRPr/>
              </a:pPr>
              <a:t>17</a:t>
            </a:fld>
            <a:endParaRPr lang="fi-FI"/>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1187624" y="2852936"/>
            <a:ext cx="6945461" cy="2627355"/>
          </a:xfrm>
          <a:prstGeom prst="rect">
            <a:avLst/>
          </a:prstGeom>
          <a:noFill/>
          <a:ln w="9525">
            <a:noFill/>
            <a:miter lim="800000"/>
            <a:headEnd/>
            <a:tailEnd/>
          </a:ln>
        </p:spPr>
      </p:pic>
      <p:sp>
        <p:nvSpPr>
          <p:cNvPr id="7" name="TextBox 6"/>
          <p:cNvSpPr txBox="1"/>
          <p:nvPr/>
        </p:nvSpPr>
        <p:spPr>
          <a:xfrm>
            <a:off x="539551" y="5589241"/>
            <a:ext cx="7593533" cy="646331"/>
          </a:xfrm>
          <a:prstGeom prst="rect">
            <a:avLst/>
          </a:prstGeom>
          <a:noFill/>
        </p:spPr>
        <p:txBody>
          <a:bodyPr wrap="square" rtlCol="0">
            <a:spAutoFit/>
          </a:bodyPr>
          <a:lstStyle/>
          <a:p>
            <a:r>
              <a:rPr lang="en-US" sz="1200" dirty="0" smtClean="0"/>
              <a:t>SEM micrograph of fracture surfaces resulting from test for tensile strength parallel to grain. Non-impregnated specimen tested in the dry state: </a:t>
            </a:r>
            <a:r>
              <a:rPr lang="en-US" sz="1200" b="1" dirty="0" smtClean="0"/>
              <a:t>a</a:t>
            </a:r>
            <a:r>
              <a:rPr lang="en-US" sz="1200" dirty="0" smtClean="0"/>
              <a:t> low magnification revealing cellular structure; </a:t>
            </a:r>
            <a:r>
              <a:rPr lang="en-US" sz="1200" b="1" dirty="0" smtClean="0"/>
              <a:t>b</a:t>
            </a:r>
            <a:r>
              <a:rPr lang="en-US" sz="1200" dirty="0" smtClean="0"/>
              <a:t> higher magnification at the scale of the cell wall thickness</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Experiment with impregnate state before dried sample</a:t>
            </a:r>
            <a:endParaRPr lang="cs-CZ" dirty="0"/>
          </a:p>
        </p:txBody>
      </p:sp>
      <p:sp>
        <p:nvSpPr>
          <p:cNvPr id="3" name="Zástupný symbol pro obsah 2"/>
          <p:cNvSpPr>
            <a:spLocks noGrp="1"/>
          </p:cNvSpPr>
          <p:nvPr>
            <p:ph sz="half" idx="1"/>
          </p:nvPr>
        </p:nvSpPr>
        <p:spPr>
          <a:xfrm>
            <a:off x="611560" y="1772816"/>
            <a:ext cx="7741294" cy="1728341"/>
          </a:xfrm>
        </p:spPr>
        <p:txBody>
          <a:bodyPr/>
          <a:lstStyle/>
          <a:p>
            <a:r>
              <a:rPr lang="en-US" sz="1800" dirty="0" smtClean="0"/>
              <a:t>4 specimens: impregnated sample</a:t>
            </a:r>
            <a:r>
              <a:rPr lang="en-US" sz="1800" dirty="0" smtClean="0">
                <a:sym typeface="Wingdings" pitchFamily="2" charset="2"/>
              </a:rPr>
              <a:t></a:t>
            </a:r>
            <a:r>
              <a:rPr lang="en-US" sz="1800" dirty="0" smtClean="0"/>
              <a:t> 2x bigger tensile strength then non-</a:t>
            </a:r>
            <a:r>
              <a:rPr lang="en-US" sz="1800" dirty="0" err="1" smtClean="0"/>
              <a:t>impr</a:t>
            </a:r>
            <a:r>
              <a:rPr lang="cs-CZ" sz="1800" dirty="0" smtClean="0"/>
              <a:t>e</a:t>
            </a:r>
            <a:r>
              <a:rPr lang="en-US" sz="1800" dirty="0" err="1" smtClean="0"/>
              <a:t>gn</a:t>
            </a:r>
            <a:r>
              <a:rPr lang="cs-CZ" sz="1800" dirty="0" smtClean="0"/>
              <a:t>a</a:t>
            </a:r>
            <a:r>
              <a:rPr lang="en-US" sz="1800" dirty="0" smtClean="0"/>
              <a:t>ted</a:t>
            </a:r>
          </a:p>
          <a:p>
            <a:r>
              <a:rPr lang="en-US" sz="1800" dirty="0" smtClean="0"/>
              <a:t>However, the higher strength of the impregnated specimens is apparent.</a:t>
            </a:r>
            <a:endParaRPr lang="cs-CZ" sz="1800" dirty="0"/>
          </a:p>
        </p:txBody>
      </p:sp>
      <p:pic>
        <p:nvPicPr>
          <p:cNvPr id="8" name="Zástupný symbol pro obsah 7" descr="table 1.png"/>
          <p:cNvPicPr>
            <a:picLocks noGrp="1" noChangeAspect="1"/>
          </p:cNvPicPr>
          <p:nvPr>
            <p:ph sz="half" idx="2"/>
          </p:nvPr>
        </p:nvPicPr>
        <p:blipFill>
          <a:blip r:embed="rId2" cstate="print"/>
          <a:srcRect r="28298" b="66198"/>
          <a:stretch>
            <a:fillRect/>
          </a:stretch>
        </p:blipFill>
        <p:spPr>
          <a:xfrm>
            <a:off x="1043608" y="3212976"/>
            <a:ext cx="6840760" cy="2420888"/>
          </a:xfrm>
        </p:spPr>
      </p:pic>
      <p:sp>
        <p:nvSpPr>
          <p:cNvPr id="5" name="Zástupný symbol pro datum 4"/>
          <p:cNvSpPr>
            <a:spLocks noGrp="1"/>
          </p:cNvSpPr>
          <p:nvPr>
            <p:ph type="dt" sz="half" idx="10"/>
          </p:nvPr>
        </p:nvSpPr>
        <p:spPr/>
        <p:txBody>
          <a:bodyPr/>
          <a:lstStyle/>
          <a:p>
            <a:pPr>
              <a:defRPr/>
            </a:pPr>
            <a:fld id="{723659DE-8E6E-4B09-9FCC-9AD06DE7DAB1}" type="datetime1">
              <a:rPr lang="fi-FI" smtClean="0"/>
              <a:pPr>
                <a:defRPr/>
              </a:pPr>
              <a:t>7.10.2014</a:t>
            </a:fld>
            <a:endParaRPr lang="fi-FI"/>
          </a:p>
        </p:txBody>
      </p:sp>
      <p:sp>
        <p:nvSpPr>
          <p:cNvPr id="6" name="Zástupný symbol pro zápatí 5"/>
          <p:cNvSpPr>
            <a:spLocks noGrp="1"/>
          </p:cNvSpPr>
          <p:nvPr>
            <p:ph type="ftr" sz="quarter" idx="11"/>
          </p:nvPr>
        </p:nvSpPr>
        <p:spPr/>
        <p:txBody>
          <a:bodyPr/>
          <a:lstStyle/>
          <a:p>
            <a:r>
              <a:rPr lang="cs-CZ" dirty="0" err="1" smtClean="0"/>
              <a:t>Effects</a:t>
            </a:r>
            <a:r>
              <a:rPr lang="cs-CZ" dirty="0" smtClean="0"/>
              <a:t> of </a:t>
            </a:r>
            <a:r>
              <a:rPr lang="cs-CZ" dirty="0" err="1" smtClean="0"/>
              <a:t>drying</a:t>
            </a:r>
            <a:r>
              <a:rPr lang="cs-CZ" dirty="0" smtClean="0"/>
              <a:t> </a:t>
            </a:r>
            <a:r>
              <a:rPr lang="cs-CZ" dirty="0" err="1" smtClean="0"/>
              <a:t>wood</a:t>
            </a:r>
            <a:r>
              <a:rPr lang="cs-CZ" dirty="0" smtClean="0"/>
              <a:t>/ </a:t>
            </a:r>
            <a:r>
              <a:rPr lang="cs-CZ" dirty="0" err="1" smtClean="0"/>
              <a:t>Vecerova</a:t>
            </a:r>
            <a:r>
              <a:rPr lang="cs-CZ" dirty="0" smtClean="0"/>
              <a:t> Petra</a:t>
            </a:r>
            <a:endParaRPr lang="en-US" dirty="0" smtClean="0"/>
          </a:p>
        </p:txBody>
      </p:sp>
      <p:sp>
        <p:nvSpPr>
          <p:cNvPr id="7" name="Zástupný symbol pro číslo snímku 6"/>
          <p:cNvSpPr>
            <a:spLocks noGrp="1"/>
          </p:cNvSpPr>
          <p:nvPr>
            <p:ph type="sldNum" sz="quarter" idx="12"/>
          </p:nvPr>
        </p:nvSpPr>
        <p:spPr/>
        <p:txBody>
          <a:bodyPr/>
          <a:lstStyle/>
          <a:p>
            <a:pPr>
              <a:defRPr/>
            </a:pPr>
            <a:fld id="{1EF942E7-4ADE-4D3C-9309-2D5AB7533DB6}" type="slidenum">
              <a:rPr lang="fi-FI" smtClean="0"/>
              <a:pPr>
                <a:defRPr/>
              </a:pPr>
              <a:t>18</a:t>
            </a:fld>
            <a:endParaRPr lang="fi-FI"/>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9138" y="481589"/>
            <a:ext cx="7993062" cy="1008063"/>
          </a:xfrm>
        </p:spPr>
        <p:txBody>
          <a:bodyPr/>
          <a:lstStyle/>
          <a:p>
            <a:r>
              <a:rPr lang="en-US" dirty="0" smtClean="0"/>
              <a:t>Experiment with impregnate state before dried sample</a:t>
            </a:r>
            <a:endParaRPr lang="cs-CZ" dirty="0"/>
          </a:p>
        </p:txBody>
      </p:sp>
      <p:sp>
        <p:nvSpPr>
          <p:cNvPr id="3" name="Zástupný symbol pro obsah 2"/>
          <p:cNvSpPr>
            <a:spLocks noGrp="1"/>
          </p:cNvSpPr>
          <p:nvPr>
            <p:ph sz="half" idx="1"/>
          </p:nvPr>
        </p:nvSpPr>
        <p:spPr>
          <a:xfrm>
            <a:off x="646709" y="1489652"/>
            <a:ext cx="7885310" cy="1944365"/>
          </a:xfrm>
        </p:spPr>
        <p:txBody>
          <a:bodyPr/>
          <a:lstStyle/>
          <a:p>
            <a:r>
              <a:rPr lang="en-US" sz="1600" dirty="0" smtClean="0"/>
              <a:t>the fracture surfaces </a:t>
            </a:r>
            <a:r>
              <a:rPr lang="cs-CZ" sz="1600" dirty="0" smtClean="0"/>
              <a:t>&gt;</a:t>
            </a:r>
            <a:r>
              <a:rPr lang="en-US" sz="1600" dirty="0" smtClean="0"/>
              <a:t> a very different appearance</a:t>
            </a:r>
            <a:endParaRPr lang="cs-CZ" sz="1600" dirty="0" smtClean="0"/>
          </a:p>
          <a:p>
            <a:r>
              <a:rPr lang="en-US" sz="1600" dirty="0" smtClean="0"/>
              <a:t>Cracks may fail an individual cell wall layer but then often grow between two layers</a:t>
            </a:r>
            <a:endParaRPr lang="cs-CZ" sz="1600" dirty="0" smtClean="0"/>
          </a:p>
          <a:p>
            <a:r>
              <a:rPr lang="en-US" sz="1600" dirty="0" smtClean="0"/>
              <a:t>The observed </a:t>
            </a:r>
            <a:r>
              <a:rPr lang="en-US" sz="1600" dirty="0" err="1" smtClean="0"/>
              <a:t>fractography</a:t>
            </a:r>
            <a:r>
              <a:rPr lang="en-US" sz="1600" dirty="0" smtClean="0"/>
              <a:t> results correlate well with the strength data in Table</a:t>
            </a:r>
            <a:r>
              <a:rPr lang="cs-CZ" sz="1600" dirty="0" smtClean="0"/>
              <a:t> 1.</a:t>
            </a:r>
          </a:p>
          <a:p>
            <a:r>
              <a:rPr lang="en-US" sz="1600" dirty="0" smtClean="0"/>
              <a:t>The weaker non-impregnated dried specimens show a more brittle fracture surface appearance.</a:t>
            </a:r>
            <a:endParaRPr lang="cs-CZ" sz="1600" dirty="0" smtClean="0"/>
          </a:p>
          <a:p>
            <a:endParaRPr lang="cs-CZ" sz="1600" dirty="0"/>
          </a:p>
        </p:txBody>
      </p:sp>
      <p:sp>
        <p:nvSpPr>
          <p:cNvPr id="5" name="Zástupný symbol pro datum 4"/>
          <p:cNvSpPr>
            <a:spLocks noGrp="1"/>
          </p:cNvSpPr>
          <p:nvPr>
            <p:ph type="dt" sz="half" idx="10"/>
          </p:nvPr>
        </p:nvSpPr>
        <p:spPr/>
        <p:txBody>
          <a:bodyPr/>
          <a:lstStyle/>
          <a:p>
            <a:pPr>
              <a:defRPr/>
            </a:pPr>
            <a:fld id="{723659DE-8E6E-4B09-9FCC-9AD06DE7DAB1}" type="datetime1">
              <a:rPr lang="fi-FI" smtClean="0"/>
              <a:pPr>
                <a:defRPr/>
              </a:pPr>
              <a:t>7.10.2014</a:t>
            </a:fld>
            <a:endParaRPr lang="fi-FI"/>
          </a:p>
        </p:txBody>
      </p:sp>
      <p:sp>
        <p:nvSpPr>
          <p:cNvPr id="6" name="Zástupný symbol pro zápatí 5"/>
          <p:cNvSpPr>
            <a:spLocks noGrp="1"/>
          </p:cNvSpPr>
          <p:nvPr>
            <p:ph type="ftr" sz="quarter" idx="11"/>
          </p:nvPr>
        </p:nvSpPr>
        <p:spPr/>
        <p:txBody>
          <a:bodyPr/>
          <a:lstStyle/>
          <a:p>
            <a:r>
              <a:rPr lang="cs-CZ" sz="1200" dirty="0" err="1" smtClean="0"/>
              <a:t>Effects</a:t>
            </a:r>
            <a:r>
              <a:rPr lang="cs-CZ" sz="1200" dirty="0" smtClean="0"/>
              <a:t> of </a:t>
            </a:r>
            <a:r>
              <a:rPr lang="cs-CZ" sz="1200" dirty="0" err="1" smtClean="0"/>
              <a:t>drying</a:t>
            </a:r>
            <a:r>
              <a:rPr lang="cs-CZ" sz="1200" dirty="0" smtClean="0"/>
              <a:t> </a:t>
            </a:r>
            <a:r>
              <a:rPr lang="cs-CZ" sz="1200" dirty="0" err="1" smtClean="0"/>
              <a:t>wood</a:t>
            </a:r>
            <a:r>
              <a:rPr lang="cs-CZ" sz="1200" dirty="0" smtClean="0"/>
              <a:t>/ </a:t>
            </a:r>
            <a:r>
              <a:rPr lang="cs-CZ" sz="1200" dirty="0" err="1" smtClean="0"/>
              <a:t>Vecerova</a:t>
            </a:r>
            <a:r>
              <a:rPr lang="cs-CZ" sz="1200" dirty="0" smtClean="0"/>
              <a:t> Petra</a:t>
            </a:r>
            <a:endParaRPr lang="en-US" sz="1200" dirty="0" smtClean="0"/>
          </a:p>
        </p:txBody>
      </p:sp>
      <p:sp>
        <p:nvSpPr>
          <p:cNvPr id="7" name="Zástupný symbol pro číslo snímku 6"/>
          <p:cNvSpPr>
            <a:spLocks noGrp="1"/>
          </p:cNvSpPr>
          <p:nvPr>
            <p:ph type="sldNum" sz="quarter" idx="12"/>
          </p:nvPr>
        </p:nvSpPr>
        <p:spPr/>
        <p:txBody>
          <a:bodyPr/>
          <a:lstStyle/>
          <a:p>
            <a:pPr>
              <a:defRPr/>
            </a:pPr>
            <a:fld id="{1EF942E7-4ADE-4D3C-9309-2D5AB7533DB6}" type="slidenum">
              <a:rPr lang="fi-FI" smtClean="0"/>
              <a:pPr>
                <a:defRPr/>
              </a:pPr>
              <a:t>19</a:t>
            </a:fld>
            <a:endParaRPr lang="fi-FI"/>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2612360" y="3140968"/>
            <a:ext cx="5888062" cy="2124240"/>
          </a:xfrm>
          <a:prstGeom prst="rect">
            <a:avLst/>
          </a:prstGeom>
          <a:noFill/>
          <a:ln w="9525">
            <a:noFill/>
            <a:miter lim="800000"/>
            <a:headEnd/>
            <a:tailEnd/>
          </a:ln>
        </p:spPr>
      </p:pic>
      <p:sp>
        <p:nvSpPr>
          <p:cNvPr id="4" name="TextBox 3"/>
          <p:cNvSpPr txBox="1"/>
          <p:nvPr/>
        </p:nvSpPr>
        <p:spPr>
          <a:xfrm>
            <a:off x="539552" y="5296329"/>
            <a:ext cx="7992467" cy="738664"/>
          </a:xfrm>
          <a:prstGeom prst="rect">
            <a:avLst/>
          </a:prstGeom>
          <a:noFill/>
        </p:spPr>
        <p:txBody>
          <a:bodyPr wrap="square" rtlCol="0">
            <a:spAutoFit/>
          </a:bodyPr>
          <a:lstStyle/>
          <a:p>
            <a:r>
              <a:rPr lang="en-US" dirty="0" smtClean="0"/>
              <a:t>SEM micrographs of fracture surfaces resulting from test for tensile strength parallel to grain. Impregnated specimen tested in the dry state: </a:t>
            </a:r>
            <a:r>
              <a:rPr lang="en-US" b="1" dirty="0" smtClean="0"/>
              <a:t>a</a:t>
            </a:r>
            <a:r>
              <a:rPr lang="en-US" dirty="0" smtClean="0"/>
              <a:t> low magnification revealing cellular structure; </a:t>
            </a:r>
            <a:r>
              <a:rPr lang="en-US" b="1" dirty="0" smtClean="0"/>
              <a:t>b</a:t>
            </a:r>
            <a:r>
              <a:rPr lang="en-US" dirty="0" smtClean="0"/>
              <a:t> higher magnification at the scale of the cell wall </a:t>
            </a:r>
            <a:r>
              <a:rPr lang="en-US" dirty="0" err="1" smtClean="0"/>
              <a:t>thickenss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89936"/>
            <a:ext cx="7993062" cy="1008063"/>
          </a:xfrm>
        </p:spPr>
        <p:txBody>
          <a:bodyPr/>
          <a:lstStyle/>
          <a:p>
            <a:pPr algn="ctr"/>
            <a:r>
              <a:rPr lang="fi-FI" dirty="0" err="1" smtClean="0"/>
              <a:t>Literatura</a:t>
            </a:r>
            <a:endParaRPr lang="fi-FI" dirty="0"/>
          </a:p>
        </p:txBody>
      </p:sp>
      <p:sp>
        <p:nvSpPr>
          <p:cNvPr id="3" name="Content Placeholder 2"/>
          <p:cNvSpPr>
            <a:spLocks noGrp="1"/>
          </p:cNvSpPr>
          <p:nvPr>
            <p:ph idx="1"/>
          </p:nvPr>
        </p:nvSpPr>
        <p:spPr/>
        <p:txBody>
          <a:bodyPr/>
          <a:lstStyle/>
          <a:p>
            <a:r>
              <a:rPr lang="en-US" dirty="0"/>
              <a:t>The effect of drying on wood fracture surfaces from specimens loaded in wet condition</a:t>
            </a:r>
            <a:r>
              <a:rPr lang="cs-CZ" dirty="0"/>
              <a:t>.</a:t>
            </a:r>
            <a:endParaRPr lang="fi-FI" dirty="0"/>
          </a:p>
          <a:p>
            <a:r>
              <a:rPr lang="cs-CZ" dirty="0"/>
              <a:t>Effects of an impregnation procedure for prevention of wood cell wall damage due to drying.</a:t>
            </a:r>
            <a:endParaRPr lang="en-US" dirty="0" smtClean="0"/>
          </a:p>
          <a:p>
            <a:r>
              <a:rPr lang="en-US" dirty="0" err="1" smtClean="0"/>
              <a:t>Ultrastructural</a:t>
            </a:r>
            <a:r>
              <a:rPr lang="en-US" dirty="0" smtClean="0"/>
              <a:t> </a:t>
            </a:r>
            <a:r>
              <a:rPr lang="en-US" dirty="0"/>
              <a:t>characteristic of wood fracture surfaces</a:t>
            </a:r>
            <a:r>
              <a:rPr lang="cs-CZ" dirty="0" smtClean="0"/>
              <a:t>.</a:t>
            </a:r>
            <a:endParaRPr lang="fi-FI" dirty="0" smtClean="0"/>
          </a:p>
          <a:p>
            <a:endParaRPr lang="fi-FI" dirty="0"/>
          </a:p>
        </p:txBody>
      </p:sp>
      <p:sp>
        <p:nvSpPr>
          <p:cNvPr id="4" name="Date Placeholder 3"/>
          <p:cNvSpPr>
            <a:spLocks noGrp="1"/>
          </p:cNvSpPr>
          <p:nvPr>
            <p:ph type="dt" sz="half" idx="10"/>
          </p:nvPr>
        </p:nvSpPr>
        <p:spPr/>
        <p:txBody>
          <a:bodyPr/>
          <a:lstStyle/>
          <a:p>
            <a:pPr>
              <a:defRPr/>
            </a:pPr>
            <a:fld id="{54B5412C-1AE1-46A3-992E-D6D96BB38EFF}" type="datetime1">
              <a:rPr lang="fi-FI" smtClean="0"/>
              <a:pPr>
                <a:defRPr/>
              </a:pPr>
              <a:t>7.10.2014</a:t>
            </a:fld>
            <a:endParaRPr lang="fi-FI"/>
          </a:p>
        </p:txBody>
      </p:sp>
      <p:sp>
        <p:nvSpPr>
          <p:cNvPr id="5" name="Footer Placeholder 4"/>
          <p:cNvSpPr>
            <a:spLocks noGrp="1"/>
          </p:cNvSpPr>
          <p:nvPr>
            <p:ph type="ftr" sz="quarter" idx="11"/>
          </p:nvPr>
        </p:nvSpPr>
        <p:spPr/>
        <p:txBody>
          <a:bodyPr/>
          <a:lstStyle/>
          <a:p>
            <a:pPr>
              <a:defRPr/>
            </a:pPr>
            <a:r>
              <a:rPr lang="fi-FI" smtClean="0"/>
              <a:t>Esityksen nimi / Tekijä</a:t>
            </a:r>
            <a:endParaRPr lang="fi-FI"/>
          </a:p>
        </p:txBody>
      </p:sp>
      <p:sp>
        <p:nvSpPr>
          <p:cNvPr id="6" name="Slide Number Placeholder 5"/>
          <p:cNvSpPr>
            <a:spLocks noGrp="1"/>
          </p:cNvSpPr>
          <p:nvPr>
            <p:ph type="sldNum" sz="quarter" idx="12"/>
          </p:nvPr>
        </p:nvSpPr>
        <p:spPr/>
        <p:txBody>
          <a:bodyPr/>
          <a:lstStyle/>
          <a:p>
            <a:pPr>
              <a:defRPr/>
            </a:pPr>
            <a:fld id="{F97F679A-D8F5-4D37-86F7-DA47592AEDFC}" type="slidenum">
              <a:rPr lang="fi-FI" smtClean="0"/>
              <a:pPr>
                <a:defRPr/>
              </a:pPr>
              <a:t>2</a:t>
            </a:fld>
            <a:endParaRPr lang="fi-FI"/>
          </a:p>
        </p:txBody>
      </p:sp>
    </p:spTree>
    <p:extLst>
      <p:ext uri="{BB962C8B-B14F-4D97-AF65-F5344CB8AC3E}">
        <p14:creationId xmlns:p14="http://schemas.microsoft.com/office/powerpoint/2010/main" xmlns="" val="1435236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pPr algn="ctr"/>
            <a:r>
              <a:rPr lang="cs-CZ" dirty="0" err="1" smtClean="0"/>
              <a:t>Drying</a:t>
            </a:r>
            <a:r>
              <a:rPr lang="cs-CZ" dirty="0" smtClean="0"/>
              <a:t> of </a:t>
            </a:r>
            <a:r>
              <a:rPr lang="cs-CZ" dirty="0" err="1" smtClean="0"/>
              <a:t>impregnated</a:t>
            </a:r>
            <a:r>
              <a:rPr lang="cs-CZ" dirty="0" smtClean="0"/>
              <a:t> </a:t>
            </a:r>
            <a:r>
              <a:rPr lang="cs-CZ" dirty="0" err="1" smtClean="0"/>
              <a:t>wood</a:t>
            </a:r>
            <a:r>
              <a:rPr lang="cs-CZ" dirty="0" smtClean="0"/>
              <a:t>/</a:t>
            </a:r>
            <a:r>
              <a:rPr lang="cs-CZ" dirty="0" err="1" smtClean="0"/>
              <a:t>Drying</a:t>
            </a:r>
            <a:r>
              <a:rPr lang="cs-CZ" dirty="0" smtClean="0"/>
              <a:t> of non-</a:t>
            </a:r>
            <a:r>
              <a:rPr lang="cs-CZ" dirty="0" err="1" smtClean="0"/>
              <a:t>impregnated</a:t>
            </a:r>
            <a:r>
              <a:rPr lang="cs-CZ" dirty="0" smtClean="0"/>
              <a:t> </a:t>
            </a:r>
            <a:r>
              <a:rPr lang="cs-CZ" dirty="0" err="1" smtClean="0"/>
              <a:t>wood</a:t>
            </a:r>
            <a:endParaRPr lang="cs-CZ" dirty="0"/>
          </a:p>
        </p:txBody>
      </p:sp>
      <p:sp>
        <p:nvSpPr>
          <p:cNvPr id="6" name="Zástupný symbol pro obsah 5"/>
          <p:cNvSpPr>
            <a:spLocks noGrp="1"/>
          </p:cNvSpPr>
          <p:nvPr>
            <p:ph idx="1"/>
          </p:nvPr>
        </p:nvSpPr>
        <p:spPr/>
        <p:txBody>
          <a:bodyPr/>
          <a:lstStyle/>
          <a:p>
            <a:r>
              <a:rPr lang="en-US" sz="1600" dirty="0" smtClean="0"/>
              <a:t>For wood impregnated in the green state, the impregnating chemical in the cell wall substitutes some of the moisture and therefore limits the drying stresses. </a:t>
            </a:r>
            <a:endParaRPr lang="cs-CZ" sz="1600" dirty="0" smtClean="0"/>
          </a:p>
          <a:p>
            <a:r>
              <a:rPr lang="en-US" sz="1600" dirty="0" smtClean="0"/>
              <a:t>As a consequence, damage is limited so that more of the cell wall </a:t>
            </a:r>
            <a:r>
              <a:rPr lang="en-US" sz="1600" dirty="0" err="1" smtClean="0"/>
              <a:t>ultrastructure</a:t>
            </a:r>
            <a:r>
              <a:rPr lang="en-US" sz="1600" dirty="0" smtClean="0"/>
              <a:t> in green wood is </a:t>
            </a:r>
            <a:r>
              <a:rPr lang="en-US" sz="1600" dirty="0" smtClean="0"/>
              <a:t>preserved</a:t>
            </a:r>
            <a:endParaRPr lang="cs-CZ" sz="1600" dirty="0" smtClean="0"/>
          </a:p>
          <a:p>
            <a:r>
              <a:rPr lang="en-US" sz="1600" dirty="0" smtClean="0"/>
              <a:t>Drying of non-impregnated wood leads to very brittle appearance of the fracture surfaces</a:t>
            </a:r>
            <a:endParaRPr lang="cs-CZ" sz="1600" dirty="0" smtClean="0"/>
          </a:p>
          <a:p>
            <a:r>
              <a:rPr lang="en-US" sz="1600" u="sng" dirty="0" smtClean="0"/>
              <a:t>transwall fracture dominates</a:t>
            </a:r>
            <a:endParaRPr lang="cs-CZ" sz="1600" u="sng" dirty="0" smtClean="0"/>
          </a:p>
          <a:p>
            <a:r>
              <a:rPr lang="en-US" sz="1600" dirty="0" smtClean="0"/>
              <a:t>the bulking agent reduces the extent of cell wall damage by taking some of the sites otherwise occupied by moisture </a:t>
            </a:r>
            <a:endParaRPr lang="cs-CZ" sz="1600" dirty="0" smtClean="0"/>
          </a:p>
          <a:p>
            <a:r>
              <a:rPr lang="en-US" sz="1600" dirty="0" smtClean="0"/>
              <a:t>During drying, the glycerol stays in the cell wall thus reducing the shrinkage as compared with non-impregnated wood. Absolutely essential for the success of this procedure is that impregnation is carried out as the wood is still in its green, undamaged </a:t>
            </a:r>
            <a:r>
              <a:rPr lang="en-US" sz="1600" dirty="0" smtClean="0"/>
              <a:t>state</a:t>
            </a:r>
            <a:endParaRPr lang="cs-CZ" sz="1600" dirty="0" smtClean="0"/>
          </a:p>
          <a:p>
            <a:r>
              <a:rPr lang="cs-CZ" sz="1600" dirty="0" err="1" smtClean="0"/>
              <a:t>Replace</a:t>
            </a:r>
            <a:r>
              <a:rPr lang="cs-CZ" sz="1600" dirty="0" smtClean="0"/>
              <a:t> </a:t>
            </a:r>
            <a:r>
              <a:rPr lang="cs-CZ" sz="1600" dirty="0" err="1" smtClean="0"/>
              <a:t>moisture</a:t>
            </a:r>
            <a:r>
              <a:rPr lang="cs-CZ" sz="1600" dirty="0" smtClean="0"/>
              <a:t> in the cell </a:t>
            </a:r>
            <a:r>
              <a:rPr lang="cs-CZ" sz="1600" dirty="0" err="1" smtClean="0"/>
              <a:t>wall</a:t>
            </a:r>
            <a:r>
              <a:rPr lang="cs-CZ" sz="1600" dirty="0" smtClean="0"/>
              <a:t> </a:t>
            </a:r>
            <a:r>
              <a:rPr lang="cs-CZ" sz="1600" dirty="0" err="1" smtClean="0"/>
              <a:t>with</a:t>
            </a:r>
            <a:r>
              <a:rPr lang="cs-CZ" sz="1600" dirty="0" smtClean="0"/>
              <a:t> the </a:t>
            </a:r>
            <a:r>
              <a:rPr lang="cs-CZ" sz="1600" dirty="0" err="1" smtClean="0"/>
              <a:t>bulking</a:t>
            </a:r>
            <a:r>
              <a:rPr lang="cs-CZ" sz="1600" dirty="0" smtClean="0"/>
              <a:t> agent. </a:t>
            </a:r>
            <a:endParaRPr lang="cs-CZ" sz="1600" dirty="0" smtClean="0"/>
          </a:p>
          <a:p>
            <a:endParaRPr lang="cs-CZ" sz="1600" dirty="0" smtClean="0"/>
          </a:p>
          <a:p>
            <a:endParaRPr lang="cs-CZ" sz="1600" dirty="0"/>
          </a:p>
        </p:txBody>
      </p:sp>
      <p:sp>
        <p:nvSpPr>
          <p:cNvPr id="2" name="Zástupný symbol pro datum 1"/>
          <p:cNvSpPr>
            <a:spLocks noGrp="1"/>
          </p:cNvSpPr>
          <p:nvPr>
            <p:ph type="dt" sz="half" idx="10"/>
          </p:nvPr>
        </p:nvSpPr>
        <p:spPr/>
        <p:txBody>
          <a:bodyPr/>
          <a:lstStyle/>
          <a:p>
            <a:pPr>
              <a:defRPr/>
            </a:pPr>
            <a:fld id="{E72BE2FF-3FDB-46B1-A51A-7DA671B1D8E5}" type="datetime1">
              <a:rPr lang="fi-FI" smtClean="0"/>
              <a:pPr>
                <a:defRPr/>
              </a:pPr>
              <a:t>7.10.2014</a:t>
            </a:fld>
            <a:endParaRPr lang="fi-FI"/>
          </a:p>
        </p:txBody>
      </p:sp>
      <p:sp>
        <p:nvSpPr>
          <p:cNvPr id="3" name="Zástupný symbol pro zápatí 2"/>
          <p:cNvSpPr>
            <a:spLocks noGrp="1"/>
          </p:cNvSpPr>
          <p:nvPr>
            <p:ph type="ftr" sz="quarter" idx="11"/>
          </p:nvPr>
        </p:nvSpPr>
        <p:spPr/>
        <p:txBody>
          <a:bodyPr/>
          <a:lstStyle/>
          <a:p>
            <a:r>
              <a:rPr lang="cs-CZ" sz="1200" dirty="0" err="1" smtClean="0"/>
              <a:t>Effects</a:t>
            </a:r>
            <a:r>
              <a:rPr lang="cs-CZ" sz="1200" dirty="0" smtClean="0"/>
              <a:t> of </a:t>
            </a:r>
            <a:r>
              <a:rPr lang="cs-CZ" sz="1200" dirty="0" err="1" smtClean="0"/>
              <a:t>drying</a:t>
            </a:r>
            <a:r>
              <a:rPr lang="cs-CZ" sz="1200" dirty="0" smtClean="0"/>
              <a:t> </a:t>
            </a:r>
            <a:r>
              <a:rPr lang="cs-CZ" sz="1200" dirty="0" err="1" smtClean="0"/>
              <a:t>wood</a:t>
            </a:r>
            <a:r>
              <a:rPr lang="cs-CZ" sz="1200" dirty="0" smtClean="0"/>
              <a:t>/ </a:t>
            </a:r>
            <a:r>
              <a:rPr lang="cs-CZ" sz="1200" dirty="0" err="1" smtClean="0"/>
              <a:t>Vecerova</a:t>
            </a:r>
            <a:r>
              <a:rPr lang="cs-CZ" sz="1200" dirty="0" smtClean="0"/>
              <a:t> Petra</a:t>
            </a:r>
            <a:endParaRPr lang="en-US" sz="1200" dirty="0" smtClean="0"/>
          </a:p>
        </p:txBody>
      </p:sp>
      <p:sp>
        <p:nvSpPr>
          <p:cNvPr id="4" name="Zástupný symbol pro číslo snímku 3"/>
          <p:cNvSpPr>
            <a:spLocks noGrp="1"/>
          </p:cNvSpPr>
          <p:nvPr>
            <p:ph type="sldNum" sz="quarter" idx="12"/>
          </p:nvPr>
        </p:nvSpPr>
        <p:spPr/>
        <p:txBody>
          <a:bodyPr/>
          <a:lstStyle/>
          <a:p>
            <a:pPr>
              <a:defRPr/>
            </a:pPr>
            <a:fld id="{7439CFD0-1B7D-4970-8C87-77A0F08716E4}" type="slidenum">
              <a:rPr lang="fi-FI" smtClean="0"/>
              <a:pPr>
                <a:defRPr/>
              </a:pPr>
              <a:t>20</a:t>
            </a:fld>
            <a:endParaRPr lang="fi-FI"/>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4"/>
          <p:cNvSpPr>
            <a:spLocks noGrp="1"/>
          </p:cNvSpPr>
          <p:nvPr>
            <p:ph type="dt" sz="half" idx="10"/>
          </p:nvPr>
        </p:nvSpPr>
        <p:spPr/>
        <p:txBody>
          <a:bodyPr/>
          <a:lstStyle/>
          <a:p>
            <a:pPr>
              <a:defRPr/>
            </a:pPr>
            <a:fld id="{723659DE-8E6E-4B09-9FCC-9AD06DE7DAB1}" type="datetime1">
              <a:rPr lang="fi-FI" smtClean="0"/>
              <a:pPr>
                <a:defRPr/>
              </a:pPr>
              <a:t>7.10.2014</a:t>
            </a:fld>
            <a:endParaRPr lang="fi-FI"/>
          </a:p>
        </p:txBody>
      </p:sp>
      <p:sp>
        <p:nvSpPr>
          <p:cNvPr id="6" name="Zástupný symbol pro zápatí 5"/>
          <p:cNvSpPr>
            <a:spLocks noGrp="1"/>
          </p:cNvSpPr>
          <p:nvPr>
            <p:ph type="ftr" sz="quarter" idx="11"/>
          </p:nvPr>
        </p:nvSpPr>
        <p:spPr/>
        <p:txBody>
          <a:bodyPr/>
          <a:lstStyle/>
          <a:p>
            <a:r>
              <a:rPr lang="cs-CZ" sz="1200" dirty="0" err="1" smtClean="0"/>
              <a:t>Effects</a:t>
            </a:r>
            <a:r>
              <a:rPr lang="cs-CZ" sz="1200" dirty="0" smtClean="0"/>
              <a:t> of </a:t>
            </a:r>
            <a:r>
              <a:rPr lang="cs-CZ" sz="1200" dirty="0" err="1" smtClean="0"/>
              <a:t>drying</a:t>
            </a:r>
            <a:r>
              <a:rPr lang="cs-CZ" sz="1200" dirty="0" smtClean="0"/>
              <a:t> </a:t>
            </a:r>
            <a:r>
              <a:rPr lang="cs-CZ" sz="1200" dirty="0" err="1" smtClean="0"/>
              <a:t>wood</a:t>
            </a:r>
            <a:r>
              <a:rPr lang="cs-CZ" sz="1200" dirty="0" smtClean="0"/>
              <a:t>/ </a:t>
            </a:r>
            <a:r>
              <a:rPr lang="cs-CZ" sz="1200" dirty="0" err="1" smtClean="0"/>
              <a:t>Vecerova</a:t>
            </a:r>
            <a:r>
              <a:rPr lang="cs-CZ" sz="1200" dirty="0" smtClean="0"/>
              <a:t> Petra</a:t>
            </a:r>
            <a:endParaRPr lang="en-US" sz="1200" dirty="0" smtClean="0"/>
          </a:p>
        </p:txBody>
      </p:sp>
      <p:sp>
        <p:nvSpPr>
          <p:cNvPr id="7" name="Zástupný symbol pro číslo snímku 6"/>
          <p:cNvSpPr>
            <a:spLocks noGrp="1"/>
          </p:cNvSpPr>
          <p:nvPr>
            <p:ph type="sldNum" sz="quarter" idx="12"/>
          </p:nvPr>
        </p:nvSpPr>
        <p:spPr/>
        <p:txBody>
          <a:bodyPr/>
          <a:lstStyle/>
          <a:p>
            <a:pPr>
              <a:defRPr/>
            </a:pPr>
            <a:fld id="{1EF942E7-4ADE-4D3C-9309-2D5AB7533DB6}" type="slidenum">
              <a:rPr lang="fi-FI" smtClean="0"/>
              <a:pPr>
                <a:defRPr/>
              </a:pPr>
              <a:t>21</a:t>
            </a:fld>
            <a:endParaRPr lang="fi-FI"/>
          </a:p>
        </p:txBody>
      </p:sp>
      <p:sp>
        <p:nvSpPr>
          <p:cNvPr id="8" name="TextovéPole 7"/>
          <p:cNvSpPr txBox="1"/>
          <p:nvPr/>
        </p:nvSpPr>
        <p:spPr>
          <a:xfrm>
            <a:off x="683568" y="836712"/>
            <a:ext cx="7776864" cy="1938992"/>
          </a:xfrm>
          <a:prstGeom prst="rect">
            <a:avLst/>
          </a:prstGeom>
          <a:noFill/>
        </p:spPr>
        <p:txBody>
          <a:bodyPr wrap="square" rtlCol="0">
            <a:spAutoFit/>
          </a:bodyPr>
          <a:lstStyle/>
          <a:p>
            <a:r>
              <a:rPr lang="en-US" sz="2000" dirty="0" smtClean="0"/>
              <a:t>A general problem in studies involving strength of wood is the large scatter in data. One reason for this is the large difference in density between early wood and late wood in combination with differences in annual ring width and the fraction of strong, high density late wood. Other reasons include the sensitivity of strength to defects such as knots, ray cells etc.</a:t>
            </a:r>
            <a:endParaRPr lang="cs-CZ"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9138" y="476673"/>
            <a:ext cx="7993062" cy="648072"/>
          </a:xfrm>
        </p:spPr>
        <p:txBody>
          <a:bodyPr/>
          <a:lstStyle/>
          <a:p>
            <a:pPr algn="ctr"/>
            <a:r>
              <a:rPr lang="en-US" dirty="0" smtClean="0"/>
              <a:t>References</a:t>
            </a:r>
            <a:endParaRPr lang="en-US" dirty="0"/>
          </a:p>
        </p:txBody>
      </p:sp>
      <p:sp>
        <p:nvSpPr>
          <p:cNvPr id="3" name="Zástupný symbol pro obsah 2"/>
          <p:cNvSpPr>
            <a:spLocks noGrp="1"/>
          </p:cNvSpPr>
          <p:nvPr>
            <p:ph idx="1"/>
          </p:nvPr>
        </p:nvSpPr>
        <p:spPr>
          <a:xfrm>
            <a:off x="719138" y="1052736"/>
            <a:ext cx="7993062" cy="4896544"/>
          </a:xfrm>
        </p:spPr>
        <p:txBody>
          <a:bodyPr/>
          <a:lstStyle/>
          <a:p>
            <a:r>
              <a:rPr lang="en-US" dirty="0" smtClean="0"/>
              <a:t>W. A. Cote and R. B. Hanna (1982) Ultrastructural characteristic of wood fracture surfaces</a:t>
            </a:r>
            <a:r>
              <a:rPr lang="cs-CZ" dirty="0" smtClean="0"/>
              <a:t>. </a:t>
            </a:r>
            <a:r>
              <a:rPr lang="en-US" dirty="0" smtClean="0"/>
              <a:t>Professor and Director, and Associate Professor and Assistant Director, respectively N. C. Brown Center for </a:t>
            </a:r>
            <a:r>
              <a:rPr lang="en-US" dirty="0" err="1" smtClean="0"/>
              <a:t>Ultrastructure</a:t>
            </a:r>
            <a:r>
              <a:rPr lang="en-US" dirty="0" smtClean="0"/>
              <a:t> Studies, State University of New York College of Environmental Science and Forestry Syracuse, NY 13120</a:t>
            </a:r>
            <a:r>
              <a:rPr lang="cs-CZ" dirty="0" smtClean="0"/>
              <a:t>. 13</a:t>
            </a:r>
          </a:p>
          <a:p>
            <a:r>
              <a:rPr lang="en-US" dirty="0" smtClean="0"/>
              <a:t>G. </a:t>
            </a:r>
            <a:r>
              <a:rPr lang="en-US" dirty="0" err="1" smtClean="0"/>
              <a:t>Kifetew</a:t>
            </a:r>
            <a:r>
              <a:rPr lang="en-US" dirty="0" smtClean="0"/>
              <a:t>, F. </a:t>
            </a:r>
            <a:r>
              <a:rPr lang="en-US" dirty="0" err="1" smtClean="0"/>
              <a:t>Thuvander</a:t>
            </a:r>
            <a:r>
              <a:rPr lang="en-US" dirty="0" smtClean="0"/>
              <a:t>, L. Berglund, H. Lindberg (1998) The effect of drying on wood fracture surfaces from specimens loaded in wet condition</a:t>
            </a:r>
            <a:r>
              <a:rPr lang="cs-CZ" dirty="0" smtClean="0"/>
              <a:t>. </a:t>
            </a:r>
            <a:r>
              <a:rPr lang="cs-CZ" dirty="0" err="1" smtClean="0"/>
              <a:t>Wood</a:t>
            </a:r>
            <a:r>
              <a:rPr lang="cs-CZ" dirty="0" smtClean="0"/>
              <a:t> Science and Technology 32. </a:t>
            </a:r>
            <a:r>
              <a:rPr lang="cs-CZ" dirty="0" err="1" smtClean="0"/>
              <a:t>Springer</a:t>
            </a:r>
            <a:r>
              <a:rPr lang="cs-CZ" dirty="0" smtClean="0"/>
              <a:t>-</a:t>
            </a:r>
            <a:r>
              <a:rPr lang="cs-CZ" dirty="0" err="1" smtClean="0"/>
              <a:t>Verlag</a:t>
            </a:r>
            <a:r>
              <a:rPr lang="cs-CZ" dirty="0" smtClean="0"/>
              <a:t>. 83-94</a:t>
            </a:r>
          </a:p>
          <a:p>
            <a:r>
              <a:rPr lang="cs-CZ" dirty="0" smtClean="0"/>
              <a:t>F. </a:t>
            </a:r>
            <a:r>
              <a:rPr lang="cs-CZ" dirty="0" err="1" smtClean="0"/>
              <a:t>Thuvander</a:t>
            </a:r>
            <a:r>
              <a:rPr lang="cs-CZ" dirty="0" smtClean="0"/>
              <a:t>, L. </a:t>
            </a:r>
            <a:r>
              <a:rPr lang="cs-CZ" dirty="0" err="1" smtClean="0"/>
              <a:t>Wallstrom</a:t>
            </a:r>
            <a:r>
              <a:rPr lang="cs-CZ" dirty="0" smtClean="0"/>
              <a:t>, L. A. </a:t>
            </a:r>
            <a:r>
              <a:rPr lang="cs-CZ" dirty="0" err="1" smtClean="0"/>
              <a:t>Berglund</a:t>
            </a:r>
            <a:r>
              <a:rPr lang="cs-CZ" dirty="0" smtClean="0"/>
              <a:t>, K. A. H. Lindberg  (2001) </a:t>
            </a:r>
            <a:r>
              <a:rPr lang="cs-CZ" dirty="0" err="1" smtClean="0"/>
              <a:t>Effects</a:t>
            </a:r>
            <a:r>
              <a:rPr lang="cs-CZ" dirty="0" smtClean="0"/>
              <a:t> of an </a:t>
            </a:r>
            <a:r>
              <a:rPr lang="cs-CZ" dirty="0" err="1" smtClean="0"/>
              <a:t>impregnation</a:t>
            </a:r>
            <a:r>
              <a:rPr lang="cs-CZ" dirty="0" smtClean="0"/>
              <a:t> </a:t>
            </a:r>
            <a:r>
              <a:rPr lang="cs-CZ" dirty="0" err="1" smtClean="0"/>
              <a:t>procedure</a:t>
            </a:r>
            <a:r>
              <a:rPr lang="cs-CZ" dirty="0" smtClean="0"/>
              <a:t> for </a:t>
            </a:r>
            <a:r>
              <a:rPr lang="cs-CZ" dirty="0" err="1" smtClean="0"/>
              <a:t>prevention</a:t>
            </a:r>
            <a:r>
              <a:rPr lang="cs-CZ" dirty="0" smtClean="0"/>
              <a:t> of </a:t>
            </a:r>
            <a:r>
              <a:rPr lang="cs-CZ" dirty="0" err="1" smtClean="0"/>
              <a:t>wood</a:t>
            </a:r>
            <a:r>
              <a:rPr lang="cs-CZ" dirty="0" smtClean="0"/>
              <a:t> cell </a:t>
            </a:r>
            <a:r>
              <a:rPr lang="cs-CZ" dirty="0" err="1" smtClean="0"/>
              <a:t>wall</a:t>
            </a:r>
            <a:r>
              <a:rPr lang="cs-CZ" dirty="0" smtClean="0"/>
              <a:t> </a:t>
            </a:r>
            <a:r>
              <a:rPr lang="cs-CZ" dirty="0" err="1" smtClean="0"/>
              <a:t>damage</a:t>
            </a:r>
            <a:r>
              <a:rPr lang="cs-CZ" dirty="0" smtClean="0"/>
              <a:t> </a:t>
            </a:r>
            <a:r>
              <a:rPr lang="cs-CZ" dirty="0" err="1" smtClean="0"/>
              <a:t>due</a:t>
            </a:r>
            <a:r>
              <a:rPr lang="cs-CZ" dirty="0" smtClean="0"/>
              <a:t> to </a:t>
            </a:r>
            <a:r>
              <a:rPr lang="cs-CZ" dirty="0" err="1" smtClean="0"/>
              <a:t>drying</a:t>
            </a:r>
            <a:r>
              <a:rPr lang="cs-CZ" dirty="0" smtClean="0"/>
              <a:t>. </a:t>
            </a:r>
            <a:r>
              <a:rPr lang="cs-CZ" dirty="0" err="1" smtClean="0"/>
              <a:t>Wood</a:t>
            </a:r>
            <a:r>
              <a:rPr lang="cs-CZ" dirty="0" smtClean="0"/>
              <a:t> Science and Technology 34. </a:t>
            </a:r>
            <a:r>
              <a:rPr lang="cs-CZ" dirty="0" err="1" smtClean="0"/>
              <a:t>Springer</a:t>
            </a:r>
            <a:r>
              <a:rPr lang="cs-CZ" dirty="0" smtClean="0"/>
              <a:t>-</a:t>
            </a:r>
            <a:r>
              <a:rPr lang="cs-CZ" dirty="0" err="1" smtClean="0"/>
              <a:t>Verlag</a:t>
            </a:r>
            <a:r>
              <a:rPr lang="cs-CZ" dirty="0" smtClean="0"/>
              <a:t>. 473-480</a:t>
            </a:r>
            <a:endParaRPr lang="en-US" dirty="0" smtClean="0"/>
          </a:p>
          <a:p>
            <a:pPr>
              <a:buNone/>
            </a:pPr>
            <a:endParaRPr lang="cs-CZ" dirty="0" smtClean="0"/>
          </a:p>
          <a:p>
            <a:endParaRPr lang="en-US" dirty="0"/>
          </a:p>
        </p:txBody>
      </p:sp>
      <p:sp>
        <p:nvSpPr>
          <p:cNvPr id="4" name="Zástupný symbol pro datum 3"/>
          <p:cNvSpPr>
            <a:spLocks noGrp="1"/>
          </p:cNvSpPr>
          <p:nvPr>
            <p:ph type="dt" sz="half" idx="10"/>
          </p:nvPr>
        </p:nvSpPr>
        <p:spPr/>
        <p:txBody>
          <a:bodyPr/>
          <a:lstStyle/>
          <a:p>
            <a:pPr>
              <a:defRPr/>
            </a:pPr>
            <a:fld id="{54B5412C-1AE1-46A3-992E-D6D96BB38EFF}" type="datetime1">
              <a:rPr lang="fi-FI" smtClean="0"/>
              <a:pPr>
                <a:defRPr/>
              </a:pPr>
              <a:t>7.10.2014</a:t>
            </a:fld>
            <a:endParaRPr lang="fi-FI"/>
          </a:p>
        </p:txBody>
      </p:sp>
      <p:sp>
        <p:nvSpPr>
          <p:cNvPr id="5" name="Zástupný symbol pro zápatí 4"/>
          <p:cNvSpPr>
            <a:spLocks noGrp="1"/>
          </p:cNvSpPr>
          <p:nvPr>
            <p:ph type="ftr" sz="quarter" idx="11"/>
          </p:nvPr>
        </p:nvSpPr>
        <p:spPr/>
        <p:txBody>
          <a:bodyPr/>
          <a:lstStyle/>
          <a:p>
            <a:r>
              <a:rPr lang="cs-CZ" sz="1200" dirty="0" err="1" smtClean="0"/>
              <a:t>Effects</a:t>
            </a:r>
            <a:r>
              <a:rPr lang="cs-CZ" sz="1200" dirty="0" smtClean="0"/>
              <a:t> of </a:t>
            </a:r>
            <a:r>
              <a:rPr lang="cs-CZ" sz="1200" dirty="0" err="1" smtClean="0"/>
              <a:t>drying</a:t>
            </a:r>
            <a:r>
              <a:rPr lang="cs-CZ" sz="1200" dirty="0" smtClean="0"/>
              <a:t> </a:t>
            </a:r>
            <a:r>
              <a:rPr lang="cs-CZ" sz="1200" dirty="0" err="1" smtClean="0"/>
              <a:t>wood</a:t>
            </a:r>
            <a:r>
              <a:rPr lang="cs-CZ" sz="1200" dirty="0" smtClean="0"/>
              <a:t>/ </a:t>
            </a:r>
            <a:r>
              <a:rPr lang="cs-CZ" sz="1200" dirty="0" err="1" smtClean="0"/>
              <a:t>Vecerova</a:t>
            </a:r>
            <a:r>
              <a:rPr lang="cs-CZ" sz="1200" dirty="0" smtClean="0"/>
              <a:t> Petra</a:t>
            </a:r>
            <a:endParaRPr lang="en-US" sz="1200" dirty="0" smtClean="0"/>
          </a:p>
        </p:txBody>
      </p:sp>
      <p:sp>
        <p:nvSpPr>
          <p:cNvPr id="6" name="Zástupný symbol pro číslo snímku 5"/>
          <p:cNvSpPr>
            <a:spLocks noGrp="1"/>
          </p:cNvSpPr>
          <p:nvPr>
            <p:ph type="sldNum" sz="quarter" idx="12"/>
          </p:nvPr>
        </p:nvSpPr>
        <p:spPr/>
        <p:txBody>
          <a:bodyPr/>
          <a:lstStyle/>
          <a:p>
            <a:pPr>
              <a:defRPr/>
            </a:pPr>
            <a:fld id="{F97F679A-D8F5-4D37-86F7-DA47592AEDFC}" type="slidenum">
              <a:rPr lang="fi-FI" smtClean="0"/>
              <a:pPr>
                <a:defRPr/>
              </a:pPr>
              <a:t>22</a:t>
            </a:fld>
            <a:endParaRPr lang="fi-FI"/>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sah 6" descr="dub jarní.jpg"/>
          <p:cNvPicPr>
            <a:picLocks noGrp="1" noChangeAspect="1"/>
          </p:cNvPicPr>
          <p:nvPr>
            <p:ph idx="1"/>
          </p:nvPr>
        </p:nvPicPr>
        <p:blipFill>
          <a:blip r:embed="rId2" cstate="print"/>
          <a:stretch>
            <a:fillRect/>
          </a:stretch>
        </p:blipFill>
        <p:spPr>
          <a:xfrm>
            <a:off x="0" y="0"/>
            <a:ext cx="9269280" cy="6858000"/>
          </a:xfrm>
        </p:spPr>
      </p:pic>
      <p:sp>
        <p:nvSpPr>
          <p:cNvPr id="5" name="Title 4"/>
          <p:cNvSpPr>
            <a:spLocks noGrp="1"/>
          </p:cNvSpPr>
          <p:nvPr>
            <p:ph type="title"/>
          </p:nvPr>
        </p:nvSpPr>
        <p:spPr/>
        <p:txBody>
          <a:bodyPr/>
          <a:lstStyle/>
          <a:p>
            <a:pPr algn="ctr"/>
            <a:r>
              <a:rPr lang="en-US" dirty="0" smtClean="0"/>
              <a:t>Thank you for your attention!!</a:t>
            </a:r>
            <a:endParaRPr lang="en-US" dirty="0"/>
          </a:p>
        </p:txBody>
      </p:sp>
      <p:sp>
        <p:nvSpPr>
          <p:cNvPr id="2" name="Date Placeholder 1"/>
          <p:cNvSpPr>
            <a:spLocks noGrp="1"/>
          </p:cNvSpPr>
          <p:nvPr>
            <p:ph type="dt" sz="half" idx="10"/>
          </p:nvPr>
        </p:nvSpPr>
        <p:spPr>
          <a:xfrm>
            <a:off x="6444208" y="6381328"/>
            <a:ext cx="874712" cy="250825"/>
          </a:xfrm>
        </p:spPr>
        <p:txBody>
          <a:bodyPr/>
          <a:lstStyle/>
          <a:p>
            <a:pPr>
              <a:defRPr/>
            </a:pPr>
            <a:fld id="{E72BE2FF-3FDB-46B1-A51A-7DA671B1D8E5}" type="datetime1">
              <a:rPr lang="fi-FI" smtClean="0"/>
              <a:pPr>
                <a:defRPr/>
              </a:pPr>
              <a:t>7.10.2014</a:t>
            </a:fld>
            <a:endParaRPr lang="fi-FI" dirty="0"/>
          </a:p>
        </p:txBody>
      </p:sp>
      <p:sp>
        <p:nvSpPr>
          <p:cNvPr id="3" name="Footer Placeholder 2"/>
          <p:cNvSpPr>
            <a:spLocks noGrp="1"/>
          </p:cNvSpPr>
          <p:nvPr>
            <p:ph type="ftr" sz="quarter" idx="11"/>
          </p:nvPr>
        </p:nvSpPr>
        <p:spPr>
          <a:xfrm>
            <a:off x="1691680" y="6381328"/>
            <a:ext cx="4435475" cy="250825"/>
          </a:xfrm>
        </p:spPr>
        <p:txBody>
          <a:bodyPr/>
          <a:lstStyle/>
          <a:p>
            <a:r>
              <a:rPr lang="cs-CZ" sz="1200" dirty="0" err="1" smtClean="0"/>
              <a:t>Effects</a:t>
            </a:r>
            <a:r>
              <a:rPr lang="cs-CZ" sz="1200" dirty="0" smtClean="0"/>
              <a:t> of </a:t>
            </a:r>
            <a:r>
              <a:rPr lang="cs-CZ" sz="1200" dirty="0" err="1" smtClean="0"/>
              <a:t>drying</a:t>
            </a:r>
            <a:r>
              <a:rPr lang="cs-CZ" sz="1200" dirty="0" smtClean="0"/>
              <a:t> </a:t>
            </a:r>
            <a:r>
              <a:rPr lang="cs-CZ" sz="1200" dirty="0" err="1" smtClean="0"/>
              <a:t>wood</a:t>
            </a:r>
            <a:r>
              <a:rPr lang="cs-CZ" sz="1200" dirty="0" smtClean="0"/>
              <a:t>/ </a:t>
            </a:r>
            <a:r>
              <a:rPr lang="cs-CZ" sz="1200" dirty="0" err="1" smtClean="0"/>
              <a:t>Vecerova</a:t>
            </a:r>
            <a:r>
              <a:rPr lang="cs-CZ" sz="1200" dirty="0" smtClean="0"/>
              <a:t> Petra</a:t>
            </a:r>
            <a:endParaRPr lang="en-US" sz="1200" dirty="0" smtClean="0"/>
          </a:p>
        </p:txBody>
      </p:sp>
      <p:sp>
        <p:nvSpPr>
          <p:cNvPr id="4" name="Slide Number Placeholder 3"/>
          <p:cNvSpPr>
            <a:spLocks noGrp="1"/>
          </p:cNvSpPr>
          <p:nvPr>
            <p:ph type="sldNum" sz="quarter" idx="12"/>
          </p:nvPr>
        </p:nvSpPr>
        <p:spPr>
          <a:xfrm>
            <a:off x="7524328" y="6309320"/>
            <a:ext cx="360040" cy="332655"/>
          </a:xfrm>
        </p:spPr>
        <p:txBody>
          <a:bodyPr/>
          <a:lstStyle/>
          <a:p>
            <a:pPr>
              <a:defRPr/>
            </a:pPr>
            <a:fld id="{7439CFD0-1B7D-4970-8C87-77A0F08716E4}" type="slidenum">
              <a:rPr lang="fi-FI" smtClean="0"/>
              <a:pPr>
                <a:defRPr/>
              </a:pPr>
              <a:t>23</a:t>
            </a:fld>
            <a:endParaRPr lang="fi-FI" dirty="0"/>
          </a:p>
        </p:txBody>
      </p:sp>
    </p:spTree>
    <p:extLst>
      <p:ext uri="{BB962C8B-B14F-4D97-AF65-F5344CB8AC3E}">
        <p14:creationId xmlns:p14="http://schemas.microsoft.com/office/powerpoint/2010/main" xmlns="" val="2609389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WOOD</a:t>
            </a:r>
            <a:endParaRPr lang="cs-CZ" dirty="0"/>
          </a:p>
        </p:txBody>
      </p:sp>
      <p:sp>
        <p:nvSpPr>
          <p:cNvPr id="3" name="Zástupný symbol pro obsah 2"/>
          <p:cNvSpPr>
            <a:spLocks noGrp="1"/>
          </p:cNvSpPr>
          <p:nvPr>
            <p:ph idx="1"/>
          </p:nvPr>
        </p:nvSpPr>
        <p:spPr>
          <a:xfrm>
            <a:off x="467544" y="1556792"/>
            <a:ext cx="7993062" cy="4176713"/>
          </a:xfrm>
        </p:spPr>
        <p:txBody>
          <a:bodyPr/>
          <a:lstStyle/>
          <a:p>
            <a:r>
              <a:rPr lang="en-US" dirty="0" smtClean="0"/>
              <a:t>Complex:</a:t>
            </a:r>
          </a:p>
          <a:p>
            <a:pPr marL="457200" indent="-457200">
              <a:buFont typeface="Wingdings" pitchFamily="2" charset="2"/>
              <a:buChar char="Ø"/>
            </a:pPr>
            <a:r>
              <a:rPr lang="en-US" dirty="0" smtClean="0"/>
              <a:t> Heterogeneous</a:t>
            </a:r>
          </a:p>
          <a:p>
            <a:pPr marL="457200" indent="-457200">
              <a:buFont typeface="Wingdings" pitchFamily="2" charset="2"/>
              <a:buChar char="Ø"/>
            </a:pPr>
            <a:r>
              <a:rPr lang="en-US" dirty="0" smtClean="0"/>
              <a:t>Anisotropic</a:t>
            </a:r>
          </a:p>
          <a:p>
            <a:pPr marL="457200" indent="-457200">
              <a:buNone/>
            </a:pPr>
            <a:endParaRPr lang="en-US" dirty="0" smtClean="0"/>
          </a:p>
          <a:p>
            <a:pPr marL="457200" indent="-457200">
              <a:buFont typeface="Arial" pitchFamily="34" charset="0"/>
              <a:buChar char="•"/>
            </a:pPr>
            <a:r>
              <a:rPr lang="en-US" dirty="0" smtClean="0"/>
              <a:t>Formed:</a:t>
            </a:r>
          </a:p>
          <a:p>
            <a:pPr marL="457200" indent="-457200">
              <a:buFont typeface="Wingdings" pitchFamily="2" charset="2"/>
              <a:buChar char="Ø"/>
            </a:pPr>
            <a:r>
              <a:rPr lang="en-US" dirty="0" smtClean="0"/>
              <a:t>Cells </a:t>
            </a:r>
          </a:p>
          <a:p>
            <a:pPr marL="457200" indent="-457200">
              <a:buFont typeface="Wingdings" pitchFamily="2" charset="2"/>
              <a:buChar char="Ø"/>
            </a:pPr>
            <a:r>
              <a:rPr lang="en-US" dirty="0" smtClean="0"/>
              <a:t>Form and composition</a:t>
            </a:r>
          </a:p>
          <a:p>
            <a:pPr marL="457200" indent="-457200">
              <a:buFont typeface="Wingdings" pitchFamily="2" charset="2"/>
              <a:buChar char="Ø"/>
            </a:pPr>
            <a:endParaRPr lang="en-US" dirty="0" smtClean="0"/>
          </a:p>
          <a:p>
            <a:pPr marL="457200" indent="-457200">
              <a:buFont typeface="Wingdings" pitchFamily="2" charset="2"/>
              <a:buChar char="Ø"/>
            </a:pPr>
            <a:endParaRPr lang="en-US" dirty="0" smtClean="0"/>
          </a:p>
          <a:p>
            <a:pPr>
              <a:buNone/>
            </a:pPr>
            <a:endParaRPr lang="en-US" dirty="0"/>
          </a:p>
        </p:txBody>
      </p:sp>
      <p:sp>
        <p:nvSpPr>
          <p:cNvPr id="4" name="Zástupný symbol pro datum 3"/>
          <p:cNvSpPr>
            <a:spLocks noGrp="1"/>
          </p:cNvSpPr>
          <p:nvPr>
            <p:ph type="dt" sz="half" idx="10"/>
          </p:nvPr>
        </p:nvSpPr>
        <p:spPr/>
        <p:txBody>
          <a:bodyPr/>
          <a:lstStyle/>
          <a:p>
            <a:pPr>
              <a:defRPr/>
            </a:pPr>
            <a:fld id="{54B5412C-1AE1-46A3-992E-D6D96BB38EFF}" type="datetime1">
              <a:rPr lang="fi-FI" smtClean="0"/>
              <a:pPr>
                <a:defRPr/>
              </a:pPr>
              <a:t>7.10.2014</a:t>
            </a:fld>
            <a:endParaRPr lang="fi-FI"/>
          </a:p>
        </p:txBody>
      </p:sp>
      <p:sp>
        <p:nvSpPr>
          <p:cNvPr id="5" name="Zástupný symbol pro zápatí 4"/>
          <p:cNvSpPr>
            <a:spLocks noGrp="1"/>
          </p:cNvSpPr>
          <p:nvPr>
            <p:ph type="ftr" sz="quarter" idx="11"/>
          </p:nvPr>
        </p:nvSpPr>
        <p:spPr/>
        <p:txBody>
          <a:bodyPr/>
          <a:lstStyle/>
          <a:p>
            <a:r>
              <a:rPr lang="en-US" sz="1400" dirty="0" smtClean="0"/>
              <a:t>Effects of drying wood/ </a:t>
            </a:r>
            <a:r>
              <a:rPr lang="en-US" sz="1400" dirty="0" err="1" smtClean="0"/>
              <a:t>Vecerova</a:t>
            </a:r>
            <a:r>
              <a:rPr lang="en-US" sz="1400" dirty="0" smtClean="0"/>
              <a:t> Petra</a:t>
            </a:r>
          </a:p>
        </p:txBody>
      </p:sp>
      <p:sp>
        <p:nvSpPr>
          <p:cNvPr id="6" name="Zástupný symbol pro číslo snímku 5"/>
          <p:cNvSpPr>
            <a:spLocks noGrp="1"/>
          </p:cNvSpPr>
          <p:nvPr>
            <p:ph type="sldNum" sz="quarter" idx="12"/>
          </p:nvPr>
        </p:nvSpPr>
        <p:spPr/>
        <p:txBody>
          <a:bodyPr/>
          <a:lstStyle/>
          <a:p>
            <a:pPr>
              <a:defRPr/>
            </a:pPr>
            <a:fld id="{F97F679A-D8F5-4D37-86F7-DA47592AEDFC}" type="slidenum">
              <a:rPr lang="fi-FI" smtClean="0"/>
              <a:pPr>
                <a:defRPr/>
              </a:pPr>
              <a:t>3</a:t>
            </a:fld>
            <a:endParaRPr lang="fi-FI"/>
          </a:p>
        </p:txBody>
      </p:sp>
      <p:pic>
        <p:nvPicPr>
          <p:cNvPr id="7" name="Obrázek 6" descr="images.jpg"/>
          <p:cNvPicPr>
            <a:picLocks noChangeAspect="1"/>
          </p:cNvPicPr>
          <p:nvPr/>
        </p:nvPicPr>
        <p:blipFill>
          <a:blip r:embed="rId2" cstate="print"/>
          <a:stretch>
            <a:fillRect/>
          </a:stretch>
        </p:blipFill>
        <p:spPr>
          <a:xfrm>
            <a:off x="3923928" y="1412776"/>
            <a:ext cx="4682330" cy="368293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9138" y="476672"/>
            <a:ext cx="7993062" cy="1008063"/>
          </a:xfrm>
        </p:spPr>
        <p:txBody>
          <a:bodyPr/>
          <a:lstStyle/>
          <a:p>
            <a:pPr algn="ctr"/>
            <a:r>
              <a:rPr lang="cs-CZ" dirty="0" smtClean="0"/>
              <a:t>WOOD</a:t>
            </a:r>
            <a:endParaRPr lang="cs-CZ" dirty="0"/>
          </a:p>
        </p:txBody>
      </p:sp>
      <p:sp>
        <p:nvSpPr>
          <p:cNvPr id="7" name="Zástupný symbol pro obsah 6"/>
          <p:cNvSpPr>
            <a:spLocks noGrp="1"/>
          </p:cNvSpPr>
          <p:nvPr>
            <p:ph sz="half" idx="1"/>
          </p:nvPr>
        </p:nvSpPr>
        <p:spPr>
          <a:xfrm>
            <a:off x="539552" y="1412776"/>
            <a:ext cx="3919537" cy="4176713"/>
          </a:xfrm>
        </p:spPr>
        <p:txBody>
          <a:bodyPr/>
          <a:lstStyle/>
          <a:p>
            <a:r>
              <a:rPr lang="en-US" sz="2400" dirty="0" smtClean="0"/>
              <a:t>Three-layered structure</a:t>
            </a:r>
          </a:p>
          <a:p>
            <a:r>
              <a:rPr lang="cs-CZ" sz="2400" dirty="0" smtClean="0"/>
              <a:t>S1</a:t>
            </a:r>
          </a:p>
          <a:p>
            <a:r>
              <a:rPr lang="cs-CZ" sz="2400" dirty="0" smtClean="0"/>
              <a:t>S2</a:t>
            </a:r>
          </a:p>
          <a:p>
            <a:r>
              <a:rPr lang="cs-CZ" sz="2400" dirty="0" smtClean="0"/>
              <a:t>S3</a:t>
            </a:r>
          </a:p>
          <a:p>
            <a:r>
              <a:rPr lang="en-US" sz="2400" dirty="0" smtClean="0"/>
              <a:t>These symbols refer to the outer, middle, and inner secondary wall layers, respectively</a:t>
            </a:r>
            <a:endParaRPr lang="cs-CZ" sz="2400" dirty="0"/>
          </a:p>
        </p:txBody>
      </p:sp>
      <p:sp>
        <p:nvSpPr>
          <p:cNvPr id="4" name="Zástupný symbol pro datum 3"/>
          <p:cNvSpPr>
            <a:spLocks noGrp="1"/>
          </p:cNvSpPr>
          <p:nvPr>
            <p:ph type="dt" sz="half" idx="10"/>
          </p:nvPr>
        </p:nvSpPr>
        <p:spPr/>
        <p:txBody>
          <a:bodyPr/>
          <a:lstStyle/>
          <a:p>
            <a:pPr>
              <a:defRPr/>
            </a:pPr>
            <a:fld id="{54B5412C-1AE1-46A3-992E-D6D96BB38EFF}" type="datetime1">
              <a:rPr lang="fi-FI" smtClean="0"/>
              <a:pPr>
                <a:defRPr/>
              </a:pPr>
              <a:t>7.10.2014</a:t>
            </a:fld>
            <a:endParaRPr lang="fi-FI"/>
          </a:p>
        </p:txBody>
      </p:sp>
      <p:sp>
        <p:nvSpPr>
          <p:cNvPr id="5" name="Zástupný symbol pro zápatí 4"/>
          <p:cNvSpPr>
            <a:spLocks noGrp="1"/>
          </p:cNvSpPr>
          <p:nvPr>
            <p:ph type="ftr" sz="quarter" idx="11"/>
          </p:nvPr>
        </p:nvSpPr>
        <p:spPr/>
        <p:txBody>
          <a:bodyPr/>
          <a:lstStyle/>
          <a:p>
            <a:r>
              <a:rPr lang="en-US" sz="1400" dirty="0" smtClean="0"/>
              <a:t>Effects of drying wood/ </a:t>
            </a:r>
            <a:r>
              <a:rPr lang="en-US" sz="1400" dirty="0" err="1" smtClean="0"/>
              <a:t>Vecerova</a:t>
            </a:r>
            <a:r>
              <a:rPr lang="en-US" sz="1400" dirty="0" smtClean="0"/>
              <a:t> Petra</a:t>
            </a:r>
          </a:p>
        </p:txBody>
      </p:sp>
      <p:sp>
        <p:nvSpPr>
          <p:cNvPr id="6" name="Zástupný symbol pro číslo snímku 5"/>
          <p:cNvSpPr>
            <a:spLocks noGrp="1"/>
          </p:cNvSpPr>
          <p:nvPr>
            <p:ph type="sldNum" sz="quarter" idx="12"/>
          </p:nvPr>
        </p:nvSpPr>
        <p:spPr/>
        <p:txBody>
          <a:bodyPr/>
          <a:lstStyle/>
          <a:p>
            <a:pPr>
              <a:defRPr/>
            </a:pPr>
            <a:fld id="{F97F679A-D8F5-4D37-86F7-DA47592AEDFC}" type="slidenum">
              <a:rPr lang="fi-FI" smtClean="0"/>
              <a:pPr>
                <a:defRPr/>
              </a:pPr>
              <a:t>4</a:t>
            </a:fld>
            <a:endParaRPr lang="fi-FI"/>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788024" y="1124744"/>
            <a:ext cx="3822706" cy="460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pPr algn="ctr"/>
            <a:r>
              <a:rPr lang="en-US" dirty="0" smtClean="0"/>
              <a:t>Description of the wood cells</a:t>
            </a:r>
            <a:endParaRPr lang="cs-CZ" dirty="0"/>
          </a:p>
        </p:txBody>
      </p:sp>
      <p:pic>
        <p:nvPicPr>
          <p:cNvPr id="10" name="Zástupný symbol pro obsah 9" descr="F1.large.jpg"/>
          <p:cNvPicPr>
            <a:picLocks noGrp="1" noChangeAspect="1"/>
          </p:cNvPicPr>
          <p:nvPr>
            <p:ph idx="1"/>
          </p:nvPr>
        </p:nvPicPr>
        <p:blipFill>
          <a:blip r:embed="rId2" cstate="print"/>
          <a:stretch>
            <a:fillRect/>
          </a:stretch>
        </p:blipFill>
        <p:spPr>
          <a:xfrm>
            <a:off x="1763688" y="1844823"/>
            <a:ext cx="4896544" cy="4185015"/>
          </a:xfrm>
        </p:spPr>
      </p:pic>
      <p:sp>
        <p:nvSpPr>
          <p:cNvPr id="5" name="Zástupný symbol pro datum 4"/>
          <p:cNvSpPr>
            <a:spLocks noGrp="1"/>
          </p:cNvSpPr>
          <p:nvPr>
            <p:ph type="dt" sz="half" idx="10"/>
          </p:nvPr>
        </p:nvSpPr>
        <p:spPr/>
        <p:txBody>
          <a:bodyPr/>
          <a:lstStyle/>
          <a:p>
            <a:pPr>
              <a:defRPr/>
            </a:pPr>
            <a:fld id="{723659DE-8E6E-4B09-9FCC-9AD06DE7DAB1}" type="datetime1">
              <a:rPr lang="fi-FI" smtClean="0"/>
              <a:pPr>
                <a:defRPr/>
              </a:pPr>
              <a:t>7.10.2014</a:t>
            </a:fld>
            <a:endParaRPr lang="fi-FI"/>
          </a:p>
        </p:txBody>
      </p:sp>
      <p:sp>
        <p:nvSpPr>
          <p:cNvPr id="6" name="Zástupný symbol pro zápatí 5"/>
          <p:cNvSpPr>
            <a:spLocks noGrp="1"/>
          </p:cNvSpPr>
          <p:nvPr>
            <p:ph type="ftr" sz="quarter" idx="11"/>
          </p:nvPr>
        </p:nvSpPr>
        <p:spPr/>
        <p:txBody>
          <a:bodyPr/>
          <a:lstStyle/>
          <a:p>
            <a:r>
              <a:rPr lang="en-US" dirty="0" smtClean="0"/>
              <a:t>Effects of drying wood/ </a:t>
            </a:r>
            <a:r>
              <a:rPr lang="en-US" dirty="0" err="1" smtClean="0"/>
              <a:t>Vecerova</a:t>
            </a:r>
            <a:r>
              <a:rPr lang="en-US" dirty="0" smtClean="0"/>
              <a:t> Petra</a:t>
            </a:r>
          </a:p>
        </p:txBody>
      </p:sp>
      <p:sp>
        <p:nvSpPr>
          <p:cNvPr id="7" name="Zástupný symbol pro číslo snímku 6"/>
          <p:cNvSpPr>
            <a:spLocks noGrp="1"/>
          </p:cNvSpPr>
          <p:nvPr>
            <p:ph type="sldNum" sz="quarter" idx="12"/>
          </p:nvPr>
        </p:nvSpPr>
        <p:spPr/>
        <p:txBody>
          <a:bodyPr/>
          <a:lstStyle/>
          <a:p>
            <a:pPr>
              <a:defRPr/>
            </a:pPr>
            <a:fld id="{1EF942E7-4ADE-4D3C-9309-2D5AB7533DB6}" type="slidenum">
              <a:rPr lang="fi-FI" smtClean="0"/>
              <a:pPr>
                <a:defRPr/>
              </a:pPr>
              <a:t>5</a:t>
            </a:fld>
            <a:endParaRPr lang="fi-FI"/>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8"/>
          <p:cNvSpPr>
            <a:spLocks noGrp="1" noChangeArrowheads="1"/>
          </p:cNvSpPr>
          <p:nvPr>
            <p:ph type="title"/>
          </p:nvPr>
        </p:nvSpPr>
        <p:spPr/>
        <p:txBody>
          <a:bodyPr/>
          <a:lstStyle/>
          <a:p>
            <a:pPr algn="ctr" eaLnBrk="1" hangingPunct="1"/>
            <a:r>
              <a:rPr lang="en-US" dirty="0" smtClean="0"/>
              <a:t>Intercell</a:t>
            </a:r>
          </a:p>
        </p:txBody>
      </p:sp>
      <p:sp>
        <p:nvSpPr>
          <p:cNvPr id="8198" name="Rectangle 9"/>
          <p:cNvSpPr>
            <a:spLocks noGrp="1" noChangeArrowheads="1"/>
          </p:cNvSpPr>
          <p:nvPr>
            <p:ph sz="half" idx="1"/>
          </p:nvPr>
        </p:nvSpPr>
        <p:spPr/>
        <p:txBody>
          <a:bodyPr/>
          <a:lstStyle/>
          <a:p>
            <a:pPr eaLnBrk="1" hangingPunct="1">
              <a:buFont typeface="Wingdings" pitchFamily="2" charset="2"/>
              <a:buChar char="Ø"/>
            </a:pPr>
            <a:r>
              <a:rPr lang="en-US" sz="2400" dirty="0" smtClean="0"/>
              <a:t> Separation of cells at the middle lamella </a:t>
            </a:r>
          </a:p>
          <a:p>
            <a:pPr eaLnBrk="1" hangingPunct="1">
              <a:buNone/>
            </a:pPr>
            <a:endParaRPr lang="en-US" sz="2400" dirty="0" smtClean="0"/>
          </a:p>
        </p:txBody>
      </p:sp>
      <p:sp>
        <p:nvSpPr>
          <p:cNvPr id="8" name="Zástupný symbol pro obsah 7"/>
          <p:cNvSpPr>
            <a:spLocks noGrp="1"/>
          </p:cNvSpPr>
          <p:nvPr>
            <p:ph sz="half" idx="2"/>
          </p:nvPr>
        </p:nvSpPr>
        <p:spPr/>
        <p:txBody>
          <a:bodyPr/>
          <a:lstStyle/>
          <a:p>
            <a:endParaRPr lang="cs-CZ"/>
          </a:p>
        </p:txBody>
      </p:sp>
      <p:sp>
        <p:nvSpPr>
          <p:cNvPr id="8194" name="Päivämäärän paikkamerkki 3"/>
          <p:cNvSpPr>
            <a:spLocks noGrp="1"/>
          </p:cNvSpPr>
          <p:nvPr>
            <p:ph type="dt" sz="half" idx="10"/>
          </p:nvPr>
        </p:nvSpPr>
        <p:spPr>
          <a:noFill/>
        </p:spPr>
        <p:txBody>
          <a:bodyPr/>
          <a:lstStyle/>
          <a:p>
            <a:fld id="{C9248452-9B08-46C2-B061-952AE530C5A4}" type="datetime1">
              <a:rPr lang="fi-FI" smtClean="0"/>
              <a:pPr/>
              <a:t>7.10.2014</a:t>
            </a:fld>
            <a:endParaRPr lang="fi-FI" smtClean="0"/>
          </a:p>
        </p:txBody>
      </p:sp>
      <p:sp>
        <p:nvSpPr>
          <p:cNvPr id="8195" name="Alatunnisteen paikkamerkki 4"/>
          <p:cNvSpPr>
            <a:spLocks noGrp="1"/>
          </p:cNvSpPr>
          <p:nvPr>
            <p:ph type="ftr" sz="quarter" idx="11"/>
          </p:nvPr>
        </p:nvSpPr>
        <p:spPr>
          <a:noFill/>
        </p:spPr>
        <p:txBody>
          <a:bodyPr/>
          <a:lstStyle/>
          <a:p>
            <a:r>
              <a:rPr lang="en-US" sz="1400" dirty="0" smtClean="0"/>
              <a:t>Effects of drying wood/ </a:t>
            </a:r>
            <a:r>
              <a:rPr lang="en-US" sz="1400" dirty="0" err="1" smtClean="0"/>
              <a:t>Vecerova</a:t>
            </a:r>
            <a:r>
              <a:rPr lang="en-US" sz="1400" dirty="0" smtClean="0"/>
              <a:t> Petra</a:t>
            </a:r>
          </a:p>
        </p:txBody>
      </p:sp>
      <p:sp>
        <p:nvSpPr>
          <p:cNvPr id="8196" name="Dian numeron paikkamerkki 5"/>
          <p:cNvSpPr>
            <a:spLocks noGrp="1"/>
          </p:cNvSpPr>
          <p:nvPr>
            <p:ph type="sldNum" sz="quarter" idx="12"/>
          </p:nvPr>
        </p:nvSpPr>
        <p:spPr>
          <a:noFill/>
        </p:spPr>
        <p:txBody>
          <a:bodyPr/>
          <a:lstStyle/>
          <a:p>
            <a:fld id="{C78A7333-4000-4730-83E8-894F38170B2D}" type="slidenum">
              <a:rPr lang="fi-FI" smtClean="0"/>
              <a:pPr/>
              <a:t>6</a:t>
            </a:fld>
            <a:endParaRPr lang="fi-FI" dirty="0" smtClean="0"/>
          </a:p>
        </p:txBody>
      </p:sp>
      <p:pic>
        <p:nvPicPr>
          <p:cNvPr id="7" name="Obrázek 6" descr="intercell.png"/>
          <p:cNvPicPr>
            <a:picLocks noChangeAspect="1"/>
          </p:cNvPicPr>
          <p:nvPr/>
        </p:nvPicPr>
        <p:blipFill>
          <a:blip r:embed="rId3" cstate="print"/>
          <a:srcRect r="53073" b="25441"/>
          <a:stretch>
            <a:fillRect/>
          </a:stretch>
        </p:blipFill>
        <p:spPr>
          <a:xfrm>
            <a:off x="4788024" y="1369689"/>
            <a:ext cx="3960440" cy="472360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Intrawall</a:t>
            </a:r>
            <a:endParaRPr lang="en-US" dirty="0"/>
          </a:p>
        </p:txBody>
      </p:sp>
      <p:sp>
        <p:nvSpPr>
          <p:cNvPr id="7" name="Zástupný symbol pro obsah 6"/>
          <p:cNvSpPr>
            <a:spLocks noGrp="1"/>
          </p:cNvSpPr>
          <p:nvPr>
            <p:ph sz="half" idx="1"/>
          </p:nvPr>
        </p:nvSpPr>
        <p:spPr/>
        <p:txBody>
          <a:bodyPr/>
          <a:lstStyle/>
          <a:p>
            <a:r>
              <a:rPr lang="cs-CZ" dirty="0" smtClean="0"/>
              <a:t> </a:t>
            </a:r>
            <a:r>
              <a:rPr lang="en-US" dirty="0" smtClean="0"/>
              <a:t>refers to failure within the secondary wall</a:t>
            </a:r>
            <a:endParaRPr lang="cs-CZ" dirty="0" smtClean="0"/>
          </a:p>
          <a:p>
            <a:r>
              <a:rPr lang="en-US" dirty="0" smtClean="0"/>
              <a:t>interface S1/S2 or close to it</a:t>
            </a:r>
            <a:endParaRPr lang="cs-CZ" dirty="0"/>
          </a:p>
        </p:txBody>
      </p:sp>
      <p:pic>
        <p:nvPicPr>
          <p:cNvPr id="9" name="Zástupný symbol pro obsah 8" descr="intaw.png"/>
          <p:cNvPicPr>
            <a:picLocks noGrp="1" noChangeAspect="1"/>
          </p:cNvPicPr>
          <p:nvPr>
            <p:ph sz="half" idx="2"/>
          </p:nvPr>
        </p:nvPicPr>
        <p:blipFill>
          <a:blip r:embed="rId2" cstate="print"/>
          <a:srcRect r="70695" b="330"/>
          <a:stretch>
            <a:fillRect/>
          </a:stretch>
        </p:blipFill>
        <p:spPr>
          <a:xfrm>
            <a:off x="5508104" y="476672"/>
            <a:ext cx="2088232" cy="5514486"/>
          </a:xfrm>
        </p:spPr>
      </p:pic>
      <p:sp>
        <p:nvSpPr>
          <p:cNvPr id="4" name="Zástupný symbol pro datum 3"/>
          <p:cNvSpPr>
            <a:spLocks noGrp="1"/>
          </p:cNvSpPr>
          <p:nvPr>
            <p:ph type="dt" sz="half" idx="10"/>
          </p:nvPr>
        </p:nvSpPr>
        <p:spPr/>
        <p:txBody>
          <a:bodyPr/>
          <a:lstStyle/>
          <a:p>
            <a:pPr>
              <a:defRPr/>
            </a:pPr>
            <a:fld id="{54B5412C-1AE1-46A3-992E-D6D96BB38EFF}" type="datetime1">
              <a:rPr lang="fi-FI" smtClean="0"/>
              <a:pPr>
                <a:defRPr/>
              </a:pPr>
              <a:t>7.10.2014</a:t>
            </a:fld>
            <a:endParaRPr lang="fi-FI"/>
          </a:p>
        </p:txBody>
      </p:sp>
      <p:sp>
        <p:nvSpPr>
          <p:cNvPr id="5" name="Zástupný symbol pro zápatí 4"/>
          <p:cNvSpPr>
            <a:spLocks noGrp="1"/>
          </p:cNvSpPr>
          <p:nvPr>
            <p:ph type="ftr" sz="quarter" idx="11"/>
          </p:nvPr>
        </p:nvSpPr>
        <p:spPr/>
        <p:txBody>
          <a:bodyPr/>
          <a:lstStyle/>
          <a:p>
            <a:pPr>
              <a:defRPr/>
            </a:pPr>
            <a:r>
              <a:rPr lang="cs-CZ" dirty="0" err="1" smtClean="0"/>
              <a:t>Effects</a:t>
            </a:r>
            <a:r>
              <a:rPr lang="cs-CZ" dirty="0" smtClean="0"/>
              <a:t> of </a:t>
            </a:r>
            <a:r>
              <a:rPr lang="cs-CZ" dirty="0" err="1" smtClean="0"/>
              <a:t>drying</a:t>
            </a:r>
            <a:r>
              <a:rPr lang="cs-CZ" dirty="0" smtClean="0"/>
              <a:t> </a:t>
            </a:r>
            <a:r>
              <a:rPr lang="cs-CZ" dirty="0" err="1" smtClean="0"/>
              <a:t>wood</a:t>
            </a:r>
            <a:r>
              <a:rPr lang="cs-CZ" dirty="0" smtClean="0"/>
              <a:t>/ </a:t>
            </a:r>
            <a:r>
              <a:rPr lang="cs-CZ" dirty="0" err="1" smtClean="0"/>
              <a:t>Vecerova</a:t>
            </a:r>
            <a:r>
              <a:rPr lang="cs-CZ" dirty="0" smtClean="0"/>
              <a:t> Petra</a:t>
            </a:r>
            <a:endParaRPr lang="en-US" dirty="0" smtClean="0"/>
          </a:p>
          <a:p>
            <a:pPr>
              <a:defRPr/>
            </a:pPr>
            <a:endParaRPr lang="fi-FI" dirty="0"/>
          </a:p>
        </p:txBody>
      </p:sp>
      <p:sp>
        <p:nvSpPr>
          <p:cNvPr id="6" name="Zástupný symbol pro číslo snímku 5"/>
          <p:cNvSpPr>
            <a:spLocks noGrp="1"/>
          </p:cNvSpPr>
          <p:nvPr>
            <p:ph type="sldNum" sz="quarter" idx="12"/>
          </p:nvPr>
        </p:nvSpPr>
        <p:spPr/>
        <p:txBody>
          <a:bodyPr/>
          <a:lstStyle/>
          <a:p>
            <a:pPr>
              <a:defRPr/>
            </a:pPr>
            <a:fld id="{F97F679A-D8F5-4D37-86F7-DA47592AEDFC}" type="slidenum">
              <a:rPr lang="fi-FI" smtClean="0"/>
              <a:pPr>
                <a:defRPr/>
              </a:pPr>
              <a:t>7</a:t>
            </a:fld>
            <a:endParaRPr lang="fi-FI"/>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Transwall</a:t>
            </a:r>
            <a:endParaRPr lang="en-US" dirty="0"/>
          </a:p>
        </p:txBody>
      </p:sp>
      <p:sp>
        <p:nvSpPr>
          <p:cNvPr id="3" name="Zástupný symbol pro obsah 2"/>
          <p:cNvSpPr>
            <a:spLocks noGrp="1"/>
          </p:cNvSpPr>
          <p:nvPr>
            <p:ph sz="half" idx="1"/>
          </p:nvPr>
        </p:nvSpPr>
        <p:spPr/>
        <p:txBody>
          <a:bodyPr/>
          <a:lstStyle/>
          <a:p>
            <a:r>
              <a:rPr lang="en-US" dirty="0" smtClean="0"/>
              <a:t>When rupture of the wall is complete (when the fracture path cuts across the wall) </a:t>
            </a:r>
            <a:endParaRPr lang="cs-CZ" dirty="0"/>
          </a:p>
        </p:txBody>
      </p:sp>
      <p:pic>
        <p:nvPicPr>
          <p:cNvPr id="11" name="Zástupný symbol pro obsah 10" descr="transwall.png"/>
          <p:cNvPicPr>
            <a:picLocks noGrp="1" noChangeAspect="1"/>
          </p:cNvPicPr>
          <p:nvPr>
            <p:ph sz="half" idx="2"/>
          </p:nvPr>
        </p:nvPicPr>
        <p:blipFill>
          <a:blip r:embed="rId2" cstate="print"/>
          <a:stretch>
            <a:fillRect/>
          </a:stretch>
        </p:blipFill>
        <p:spPr>
          <a:xfrm>
            <a:off x="4788024" y="404664"/>
            <a:ext cx="2808312" cy="5707867"/>
          </a:xfrm>
        </p:spPr>
      </p:pic>
      <p:sp>
        <p:nvSpPr>
          <p:cNvPr id="4" name="Zástupný symbol pro datum 3"/>
          <p:cNvSpPr>
            <a:spLocks noGrp="1"/>
          </p:cNvSpPr>
          <p:nvPr>
            <p:ph type="dt" sz="half" idx="10"/>
          </p:nvPr>
        </p:nvSpPr>
        <p:spPr/>
        <p:txBody>
          <a:bodyPr/>
          <a:lstStyle/>
          <a:p>
            <a:pPr>
              <a:defRPr/>
            </a:pPr>
            <a:fld id="{54B5412C-1AE1-46A3-992E-D6D96BB38EFF}" type="datetime1">
              <a:rPr lang="fi-FI" smtClean="0"/>
              <a:pPr>
                <a:defRPr/>
              </a:pPr>
              <a:t>7.10.2014</a:t>
            </a:fld>
            <a:endParaRPr lang="fi-FI"/>
          </a:p>
        </p:txBody>
      </p:sp>
      <p:sp>
        <p:nvSpPr>
          <p:cNvPr id="5" name="Zástupný symbol pro zápatí 4"/>
          <p:cNvSpPr>
            <a:spLocks noGrp="1"/>
          </p:cNvSpPr>
          <p:nvPr>
            <p:ph type="ftr" sz="quarter" idx="11"/>
          </p:nvPr>
        </p:nvSpPr>
        <p:spPr/>
        <p:txBody>
          <a:bodyPr/>
          <a:lstStyle/>
          <a:p>
            <a:r>
              <a:rPr lang="cs-CZ" dirty="0" err="1" smtClean="0"/>
              <a:t>Effects</a:t>
            </a:r>
            <a:r>
              <a:rPr lang="cs-CZ" dirty="0" smtClean="0"/>
              <a:t> of </a:t>
            </a:r>
            <a:r>
              <a:rPr lang="cs-CZ" dirty="0" err="1" smtClean="0"/>
              <a:t>drying</a:t>
            </a:r>
            <a:r>
              <a:rPr lang="cs-CZ" dirty="0" smtClean="0"/>
              <a:t> </a:t>
            </a:r>
            <a:r>
              <a:rPr lang="cs-CZ" dirty="0" err="1" smtClean="0"/>
              <a:t>wood</a:t>
            </a:r>
            <a:r>
              <a:rPr lang="cs-CZ" dirty="0" smtClean="0"/>
              <a:t>/ </a:t>
            </a:r>
            <a:r>
              <a:rPr lang="cs-CZ" dirty="0" err="1" smtClean="0"/>
              <a:t>Vecerova</a:t>
            </a:r>
            <a:r>
              <a:rPr lang="cs-CZ" dirty="0" smtClean="0"/>
              <a:t> Petra</a:t>
            </a:r>
            <a:endParaRPr lang="en-US" dirty="0" smtClean="0"/>
          </a:p>
        </p:txBody>
      </p:sp>
      <p:sp>
        <p:nvSpPr>
          <p:cNvPr id="6" name="Zástupný symbol pro číslo snímku 5"/>
          <p:cNvSpPr>
            <a:spLocks noGrp="1"/>
          </p:cNvSpPr>
          <p:nvPr>
            <p:ph type="sldNum" sz="quarter" idx="12"/>
          </p:nvPr>
        </p:nvSpPr>
        <p:spPr/>
        <p:txBody>
          <a:bodyPr/>
          <a:lstStyle/>
          <a:p>
            <a:pPr>
              <a:defRPr/>
            </a:pPr>
            <a:fld id="{F97F679A-D8F5-4D37-86F7-DA47592AEDFC}" type="slidenum">
              <a:rPr lang="fi-FI" smtClean="0"/>
              <a:pPr>
                <a:defRPr/>
              </a:pPr>
              <a:t>8</a:t>
            </a:fld>
            <a:endParaRPr lang="fi-FI"/>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76672"/>
            <a:ext cx="7993062" cy="1008063"/>
          </a:xfrm>
        </p:spPr>
        <p:txBody>
          <a:bodyPr/>
          <a:lstStyle/>
          <a:p>
            <a:pPr algn="ctr"/>
            <a:r>
              <a:rPr lang="cs-CZ" dirty="0" err="1" smtClean="0"/>
              <a:t>Testing</a:t>
            </a:r>
            <a:r>
              <a:rPr lang="cs-CZ" dirty="0" smtClean="0"/>
              <a:t> of </a:t>
            </a:r>
            <a:r>
              <a:rPr lang="cs-CZ" dirty="0" err="1" smtClean="0"/>
              <a:t>samples</a:t>
            </a:r>
            <a:endParaRPr lang="cs-CZ" dirty="0"/>
          </a:p>
        </p:txBody>
      </p:sp>
      <p:sp>
        <p:nvSpPr>
          <p:cNvPr id="3" name="Zástupný symbol pro obsah 2"/>
          <p:cNvSpPr>
            <a:spLocks noGrp="1"/>
          </p:cNvSpPr>
          <p:nvPr>
            <p:ph sz="half" idx="1"/>
          </p:nvPr>
        </p:nvSpPr>
        <p:spPr>
          <a:xfrm>
            <a:off x="467544" y="1340768"/>
            <a:ext cx="4032448" cy="4680520"/>
          </a:xfrm>
        </p:spPr>
        <p:txBody>
          <a:bodyPr/>
          <a:lstStyle/>
          <a:p>
            <a:r>
              <a:rPr lang="en-US" sz="1800" dirty="0" smtClean="0"/>
              <a:t>5 samples Scots pine </a:t>
            </a:r>
            <a:r>
              <a:rPr lang="en-US" sz="1800" i="1" dirty="0" smtClean="0"/>
              <a:t>(Pinus s</a:t>
            </a:r>
            <a:r>
              <a:rPr lang="cs-CZ" sz="1800" i="1" dirty="0" smtClean="0"/>
              <a:t>y</a:t>
            </a:r>
            <a:r>
              <a:rPr lang="en-US" sz="1800" i="1" dirty="0" err="1" smtClean="0"/>
              <a:t>lvestris</a:t>
            </a:r>
            <a:r>
              <a:rPr lang="en-US" sz="1800" i="1" dirty="0" smtClean="0"/>
              <a:t>)</a:t>
            </a:r>
            <a:r>
              <a:rPr lang="cs-CZ" sz="1800" dirty="0" smtClean="0"/>
              <a:t>(</a:t>
            </a:r>
            <a:r>
              <a:rPr lang="cs-CZ" sz="1800" dirty="0" err="1" smtClean="0"/>
              <a:t>was</a:t>
            </a:r>
            <a:r>
              <a:rPr lang="cs-CZ" sz="1800" dirty="0" smtClean="0"/>
              <a:t> split </a:t>
            </a:r>
            <a:r>
              <a:rPr lang="cs-CZ" sz="1800" dirty="0" err="1" smtClean="0"/>
              <a:t>into</a:t>
            </a:r>
            <a:r>
              <a:rPr lang="cs-CZ" sz="1800" dirty="0" smtClean="0"/>
              <a:t> 2 </a:t>
            </a:r>
            <a:r>
              <a:rPr lang="cs-CZ" sz="1800" dirty="0" err="1" smtClean="0"/>
              <a:t>pieces</a:t>
            </a:r>
            <a:r>
              <a:rPr lang="cs-CZ" sz="1800" dirty="0" smtClean="0"/>
              <a:t>)</a:t>
            </a:r>
            <a:r>
              <a:rPr lang="en-US" sz="1800" i="1" dirty="0" smtClean="0"/>
              <a:t>:   </a:t>
            </a:r>
            <a:r>
              <a:rPr lang="en-US" sz="1800" dirty="0" smtClean="0"/>
              <a:t>  </a:t>
            </a:r>
          </a:p>
          <a:p>
            <a:pPr>
              <a:buNone/>
            </a:pPr>
            <a:r>
              <a:rPr lang="en-US" sz="1800" dirty="0" smtClean="0"/>
              <a:t>    - early-</a:t>
            </a:r>
          </a:p>
          <a:p>
            <a:pPr>
              <a:buNone/>
            </a:pPr>
            <a:r>
              <a:rPr lang="en-US" sz="1800" dirty="0" smtClean="0"/>
              <a:t>    - latewood</a:t>
            </a:r>
          </a:p>
          <a:p>
            <a:r>
              <a:rPr lang="en-US" sz="1800" dirty="0" smtClean="0"/>
              <a:t>Cut in green condition</a:t>
            </a:r>
            <a:endParaRPr lang="cs-CZ" sz="1800" dirty="0" smtClean="0"/>
          </a:p>
          <a:p>
            <a:r>
              <a:rPr lang="cs-CZ" sz="1800" dirty="0" err="1" smtClean="0"/>
              <a:t>Specimens</a:t>
            </a:r>
            <a:r>
              <a:rPr lang="cs-CZ" sz="1800" dirty="0" smtClean="0"/>
              <a:t> </a:t>
            </a:r>
            <a:r>
              <a:rPr lang="cs-CZ" sz="1800" dirty="0" err="1" smtClean="0"/>
              <a:t>varied</a:t>
            </a:r>
            <a:r>
              <a:rPr lang="cs-CZ" sz="1800" dirty="0" smtClean="0"/>
              <a:t> </a:t>
            </a:r>
            <a:r>
              <a:rPr lang="cs-CZ" sz="1800" dirty="0" err="1" smtClean="0"/>
              <a:t>between</a:t>
            </a:r>
            <a:r>
              <a:rPr lang="cs-CZ" sz="1800" dirty="0" smtClean="0"/>
              <a:t>:</a:t>
            </a:r>
          </a:p>
          <a:p>
            <a:pPr>
              <a:buFont typeface="Wingdings"/>
              <a:buChar char="Ø"/>
            </a:pPr>
            <a:r>
              <a:rPr lang="cs-CZ" sz="1800" dirty="0" err="1" smtClean="0"/>
              <a:t>Thickness</a:t>
            </a:r>
            <a:r>
              <a:rPr lang="cs-CZ" sz="1800" dirty="0" smtClean="0"/>
              <a:t>: 0,18-0,56 mm</a:t>
            </a:r>
          </a:p>
          <a:p>
            <a:pPr>
              <a:buFont typeface="Wingdings"/>
              <a:buChar char="Ø"/>
            </a:pPr>
            <a:r>
              <a:rPr lang="cs-CZ" sz="1800" dirty="0" err="1" smtClean="0"/>
              <a:t>Width</a:t>
            </a:r>
            <a:r>
              <a:rPr lang="cs-CZ" sz="1800" dirty="0" smtClean="0"/>
              <a:t>: 10 mm</a:t>
            </a:r>
          </a:p>
          <a:p>
            <a:pPr>
              <a:buFont typeface="Wingdings"/>
              <a:buChar char="Ø"/>
            </a:pPr>
            <a:r>
              <a:rPr lang="cs-CZ" sz="1800" dirty="0" err="1" smtClean="0"/>
              <a:t>Length</a:t>
            </a:r>
            <a:r>
              <a:rPr lang="cs-CZ" sz="1800" dirty="0" smtClean="0"/>
              <a:t>: 30 mm</a:t>
            </a:r>
          </a:p>
          <a:p>
            <a:r>
              <a:rPr lang="cs-CZ" sz="1800" dirty="0" smtClean="0"/>
              <a:t>2 </a:t>
            </a:r>
            <a:r>
              <a:rPr lang="cs-CZ" sz="1800" dirty="0" err="1" smtClean="0"/>
              <a:t>groups</a:t>
            </a:r>
            <a:r>
              <a:rPr lang="cs-CZ" sz="1800" dirty="0" smtClean="0"/>
              <a:t>:</a:t>
            </a:r>
          </a:p>
          <a:p>
            <a:pPr marL="342900" indent="-342900">
              <a:buAutoNum type="arabicParenR"/>
            </a:pPr>
            <a:r>
              <a:rPr lang="cs-CZ" sz="1800" dirty="0" err="1" smtClean="0"/>
              <a:t>Preserved</a:t>
            </a:r>
            <a:r>
              <a:rPr lang="cs-CZ" sz="1800" dirty="0" smtClean="0"/>
              <a:t> in the green </a:t>
            </a:r>
            <a:r>
              <a:rPr lang="cs-CZ" sz="1800" dirty="0" err="1" smtClean="0"/>
              <a:t>condition</a:t>
            </a:r>
            <a:endParaRPr lang="cs-CZ" sz="1800" dirty="0" smtClean="0"/>
          </a:p>
          <a:p>
            <a:pPr marL="342900" indent="-342900">
              <a:buAutoNum type="arabicParenR"/>
            </a:pPr>
            <a:r>
              <a:rPr lang="cs-CZ" sz="1800" dirty="0" err="1" smtClean="0"/>
              <a:t>Oven</a:t>
            </a:r>
            <a:r>
              <a:rPr lang="cs-CZ" sz="1800" dirty="0" smtClean="0"/>
              <a:t>-</a:t>
            </a:r>
            <a:r>
              <a:rPr lang="cs-CZ" sz="1800" dirty="0" err="1" smtClean="0"/>
              <a:t>dried</a:t>
            </a:r>
            <a:r>
              <a:rPr lang="cs-CZ" sz="1800" dirty="0" smtClean="0"/>
              <a:t> and </a:t>
            </a:r>
            <a:r>
              <a:rPr lang="cs-CZ" sz="1800" dirty="0" err="1" smtClean="0"/>
              <a:t>then</a:t>
            </a:r>
            <a:r>
              <a:rPr lang="cs-CZ" sz="1800" dirty="0" smtClean="0"/>
              <a:t> resoaked</a:t>
            </a:r>
          </a:p>
          <a:p>
            <a:pPr>
              <a:buNone/>
            </a:pPr>
            <a:endParaRPr lang="en-US" sz="1800" dirty="0" smtClean="0"/>
          </a:p>
          <a:p>
            <a:endParaRPr lang="en-US" sz="1800" dirty="0"/>
          </a:p>
        </p:txBody>
      </p:sp>
      <p:pic>
        <p:nvPicPr>
          <p:cNvPr id="8" name="Zástupný symbol pro obsah 7" descr="Bez názvu.png"/>
          <p:cNvPicPr>
            <a:picLocks noGrp="1" noChangeAspect="1"/>
          </p:cNvPicPr>
          <p:nvPr>
            <p:ph sz="half" idx="2"/>
          </p:nvPr>
        </p:nvPicPr>
        <p:blipFill>
          <a:blip r:embed="rId2" cstate="print"/>
          <a:srcRect r="38759" b="38000"/>
          <a:stretch>
            <a:fillRect/>
          </a:stretch>
        </p:blipFill>
        <p:spPr>
          <a:xfrm>
            <a:off x="4139952" y="980728"/>
            <a:ext cx="4536504" cy="2232248"/>
          </a:xfrm>
        </p:spPr>
      </p:pic>
      <p:sp>
        <p:nvSpPr>
          <p:cNvPr id="5" name="Zástupný symbol pro datum 4"/>
          <p:cNvSpPr>
            <a:spLocks noGrp="1"/>
          </p:cNvSpPr>
          <p:nvPr>
            <p:ph type="dt" sz="half" idx="10"/>
          </p:nvPr>
        </p:nvSpPr>
        <p:spPr/>
        <p:txBody>
          <a:bodyPr/>
          <a:lstStyle/>
          <a:p>
            <a:pPr>
              <a:defRPr/>
            </a:pPr>
            <a:fld id="{723659DE-8E6E-4B09-9FCC-9AD06DE7DAB1}" type="datetime1">
              <a:rPr lang="fi-FI" smtClean="0"/>
              <a:pPr>
                <a:defRPr/>
              </a:pPr>
              <a:t>7.10.2014</a:t>
            </a:fld>
            <a:endParaRPr lang="fi-FI"/>
          </a:p>
        </p:txBody>
      </p:sp>
      <p:sp>
        <p:nvSpPr>
          <p:cNvPr id="6" name="Zástupný symbol pro zápatí 5"/>
          <p:cNvSpPr>
            <a:spLocks noGrp="1"/>
          </p:cNvSpPr>
          <p:nvPr>
            <p:ph type="ftr" sz="quarter" idx="11"/>
          </p:nvPr>
        </p:nvSpPr>
        <p:spPr/>
        <p:txBody>
          <a:bodyPr/>
          <a:lstStyle/>
          <a:p>
            <a:r>
              <a:rPr lang="cs-CZ" dirty="0" err="1" smtClean="0"/>
              <a:t>Effects</a:t>
            </a:r>
            <a:r>
              <a:rPr lang="cs-CZ" dirty="0" smtClean="0"/>
              <a:t> of </a:t>
            </a:r>
            <a:r>
              <a:rPr lang="cs-CZ" dirty="0" err="1" smtClean="0"/>
              <a:t>drying</a:t>
            </a:r>
            <a:r>
              <a:rPr lang="cs-CZ" dirty="0" smtClean="0"/>
              <a:t> </a:t>
            </a:r>
            <a:r>
              <a:rPr lang="cs-CZ" dirty="0" err="1" smtClean="0"/>
              <a:t>wood</a:t>
            </a:r>
            <a:r>
              <a:rPr lang="cs-CZ" dirty="0" smtClean="0"/>
              <a:t>/ </a:t>
            </a:r>
            <a:r>
              <a:rPr lang="cs-CZ" dirty="0" err="1" smtClean="0"/>
              <a:t>Vecerova</a:t>
            </a:r>
            <a:r>
              <a:rPr lang="cs-CZ" dirty="0" smtClean="0"/>
              <a:t> Petra</a:t>
            </a:r>
            <a:endParaRPr lang="en-US" dirty="0" smtClean="0"/>
          </a:p>
        </p:txBody>
      </p:sp>
      <p:sp>
        <p:nvSpPr>
          <p:cNvPr id="7" name="Zástupný symbol pro číslo snímku 6"/>
          <p:cNvSpPr>
            <a:spLocks noGrp="1"/>
          </p:cNvSpPr>
          <p:nvPr>
            <p:ph type="sldNum" sz="quarter" idx="12"/>
          </p:nvPr>
        </p:nvSpPr>
        <p:spPr/>
        <p:txBody>
          <a:bodyPr/>
          <a:lstStyle/>
          <a:p>
            <a:pPr>
              <a:defRPr/>
            </a:pPr>
            <a:fld id="{1EF942E7-4ADE-4D3C-9309-2D5AB7533DB6}" type="slidenum">
              <a:rPr lang="fi-FI" smtClean="0"/>
              <a:pPr>
                <a:defRPr/>
              </a:pPr>
              <a:t>9</a:t>
            </a:fld>
            <a:endParaRPr lang="fi-FI"/>
          </a:p>
        </p:txBody>
      </p:sp>
      <p:sp>
        <p:nvSpPr>
          <p:cNvPr id="9" name="TextovéPole 8"/>
          <p:cNvSpPr txBox="1"/>
          <p:nvPr/>
        </p:nvSpPr>
        <p:spPr>
          <a:xfrm>
            <a:off x="4139952" y="2996952"/>
            <a:ext cx="4176464" cy="523220"/>
          </a:xfrm>
          <a:prstGeom prst="rect">
            <a:avLst/>
          </a:prstGeom>
          <a:noFill/>
        </p:spPr>
        <p:txBody>
          <a:bodyPr wrap="square" rtlCol="0">
            <a:spAutoFit/>
          </a:bodyPr>
          <a:lstStyle/>
          <a:p>
            <a:r>
              <a:rPr lang="en-US" dirty="0" err="1" smtClean="0"/>
              <a:t>Microtoming</a:t>
            </a:r>
            <a:r>
              <a:rPr lang="en-US" dirty="0" smtClean="0"/>
              <a:t> of specimens a) earlywood and latewood b) combined early- and latewood</a:t>
            </a:r>
            <a:endParaRPr lang="en-US" dirty="0"/>
          </a:p>
        </p:txBody>
      </p:sp>
      <p:pic>
        <p:nvPicPr>
          <p:cNvPr id="10" name="Obrázek 9" descr="EarlyLat.gif"/>
          <p:cNvPicPr>
            <a:picLocks noChangeAspect="1"/>
          </p:cNvPicPr>
          <p:nvPr/>
        </p:nvPicPr>
        <p:blipFill>
          <a:blip r:embed="rId3" cstate="print"/>
          <a:stretch>
            <a:fillRect/>
          </a:stretch>
        </p:blipFill>
        <p:spPr>
          <a:xfrm>
            <a:off x="6454597" y="3933057"/>
            <a:ext cx="2077843" cy="208823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ef_english">
  <a:themeElements>
    <a:clrScheme name="uef_basic_laajamalli-2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fontScheme name="uef_basic_laajamalli-2">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2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TÄ-SUOMEN YLIOPISTO 2010 : Lopetus">
  <a:themeElements>
    <a:clrScheme name="ITÄ-SUOMEN YLIOPISTO 2010 : Lopetus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fontScheme name="ITÄ-SUOMEN YLIOPISTO 2010 : Lopetus">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Ä-SUOMEN YLIOPISTO 2010 : Lopetus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TÄ-SUOMEN YLIOPISTO 2010 : Välisivu">
  <a:themeElements>
    <a:clrScheme name="ITÄ-SUOMEN YLIOPISTO 2010 : Välisivu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fontScheme name="ITÄ-SUOMEN YLIOPISTO 2010 : Välisivu">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Ä-SUOMEN YLIOPISTO 2010 : Välisivu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eema">
  <a:themeElements>
    <a:clrScheme name="">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ema">
  <a:themeElements>
    <a:clrScheme name="">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uef_english</Template>
  <TotalTime>1567</TotalTime>
  <Words>1607</Words>
  <Application>Microsoft Office PowerPoint</Application>
  <PresentationFormat>Předvádění na obrazovce (4:3)</PresentationFormat>
  <Paragraphs>193</Paragraphs>
  <Slides>23</Slides>
  <Notes>2</Notes>
  <HiddenSlides>0</HiddenSlides>
  <MMClips>0</MMClips>
  <ScaleCrop>false</ScaleCrop>
  <HeadingPairs>
    <vt:vector size="4" baseType="variant">
      <vt:variant>
        <vt:lpstr>Motiv</vt:lpstr>
      </vt:variant>
      <vt:variant>
        <vt:i4>3</vt:i4>
      </vt:variant>
      <vt:variant>
        <vt:lpstr>Nadpisy snímků</vt:lpstr>
      </vt:variant>
      <vt:variant>
        <vt:i4>23</vt:i4>
      </vt:variant>
    </vt:vector>
  </HeadingPairs>
  <TitlesOfParts>
    <vt:vector size="26" baseType="lpstr">
      <vt:lpstr>uef_english</vt:lpstr>
      <vt:lpstr>ITÄ-SUOMEN YLIOPISTO 2010 : Lopetus</vt:lpstr>
      <vt:lpstr>ITÄ-SUOMEN YLIOPISTO 2010 : Välisivu</vt:lpstr>
      <vt:lpstr>Effects of drying wood</vt:lpstr>
      <vt:lpstr>Literatura</vt:lpstr>
      <vt:lpstr>WOOD</vt:lpstr>
      <vt:lpstr>WOOD</vt:lpstr>
      <vt:lpstr>Description of the wood cells</vt:lpstr>
      <vt:lpstr>Intercell</vt:lpstr>
      <vt:lpstr>Intrawall</vt:lpstr>
      <vt:lpstr>Transwall</vt:lpstr>
      <vt:lpstr>Testing of samples</vt:lpstr>
      <vt:lpstr>The earlywood fracture surface (green)</vt:lpstr>
      <vt:lpstr>The earlywood fracture surface (resoaked)</vt:lpstr>
      <vt:lpstr>The latewood fracture surfaces (green)</vt:lpstr>
      <vt:lpstr>The latewood fracture surfaces (resoaked)</vt:lpstr>
      <vt:lpstr>The combined early- and latewood fracture surfaces</vt:lpstr>
      <vt:lpstr>Snímek 15</vt:lpstr>
      <vt:lpstr>Experiment</vt:lpstr>
      <vt:lpstr>Experiment with green state dried sample</vt:lpstr>
      <vt:lpstr>Experiment with impregnate state before dried sample</vt:lpstr>
      <vt:lpstr>Experiment with impregnate state before dried sample</vt:lpstr>
      <vt:lpstr>Drying of impregnated wood/Drying of non-impregnated wood</vt:lpstr>
      <vt:lpstr>Snímek 21</vt:lpstr>
      <vt:lpstr>References</vt:lpstr>
      <vt:lpstr>Thank you for your attention!!</vt:lpstr>
    </vt:vector>
  </TitlesOfParts>
  <Manager>HAHMO</Manager>
  <Company>University of Eastern Finland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Eastern Finland – A University of the Future</dc:title>
  <dc:creator>arevalo</dc:creator>
  <cp:lastModifiedBy>peta</cp:lastModifiedBy>
  <cp:revision>129</cp:revision>
  <dcterms:created xsi:type="dcterms:W3CDTF">2012-08-10T12:44:13Z</dcterms:created>
  <dcterms:modified xsi:type="dcterms:W3CDTF">2014-10-07T21:53:19Z</dcterms:modified>
</cp:coreProperties>
</file>